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notesMasterIdLst>
    <p:notesMasterId r:id="rId3"/>
  </p:notesMasterIdLst>
  <p:sldIdLst>
    <p:sldId id="268" r:id="rId2"/>
  </p:sldIdLst>
  <p:sldSz cx="43891200" cy="32918400"/>
  <p:notesSz cx="6858000" cy="9144000"/>
  <p:embeddedFontLst>
    <p:embeddedFont>
      <p:font typeface="Calibri" panose="020F0502020204030204" pitchFamily="34" charset="0"/>
      <p:regular r:id="rId4"/>
      <p:bold r:id="rId5"/>
      <p:italic r:id="rId6"/>
      <p:boldItalic r:id="rId7"/>
    </p:embeddedFont>
    <p:embeddedFont>
      <p:font typeface="Calibri Light" panose="020F0302020204030204" pitchFamily="34" charset="0"/>
      <p:regular r:id="rId8"/>
      <p:italic r:id="rId9"/>
    </p:embeddedFont>
    <p:embeddedFont>
      <p:font typeface="Gill Sans Nova" panose="020B0602020104020203" pitchFamily="34" charset="0"/>
      <p:regular r:id="rId10"/>
      <p:bold r:id="rId11"/>
      <p:italic r:id="rId12"/>
      <p:boldItalic r:id="rId13"/>
    </p:embeddedFont>
    <p:embeddedFont>
      <p:font typeface="Lato" panose="020F0502020204030203" pitchFamily="34" charset="0"/>
      <p:regular r:id="rId14"/>
      <p:bold r:id="rId15"/>
      <p:italic r:id="rId16"/>
      <p:boldItalic r:id="rId17"/>
    </p:embeddedFont>
    <p:embeddedFont>
      <p:font typeface="Lato Black" panose="020F0502020204030204" pitchFamily="34" charset="0"/>
      <p:bold r:id="rId18"/>
      <p:italic r:id="rId19"/>
      <p:boldItalic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3896" userDrawn="1">
          <p15:clr>
            <a:srgbClr val="A4A3A4"/>
          </p15:clr>
        </p15:guide>
        <p15:guide id="3" pos="5355" userDrawn="1">
          <p15:clr>
            <a:srgbClr val="A4A3A4"/>
          </p15:clr>
        </p15:guide>
        <p15:guide id="4" pos="235" userDrawn="1">
          <p15:clr>
            <a:srgbClr val="A4A3A4"/>
          </p15:clr>
        </p15:guide>
        <p15:guide id="5" pos="661" userDrawn="1">
          <p15:clr>
            <a:srgbClr val="A4A3A4"/>
          </p15:clr>
        </p15:guide>
        <p15:guide id="6" orient="horz" pos="10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E1D5"/>
    <a:srgbClr val="76D6FF"/>
    <a:srgbClr val="91D5F7"/>
    <a:srgbClr val="CCCCFF"/>
    <a:srgbClr val="E1C6F6"/>
    <a:srgbClr val="A2E6B7"/>
    <a:srgbClr val="B363DF"/>
    <a:srgbClr val="DEBBF1"/>
    <a:srgbClr val="B0FAFC"/>
    <a:srgbClr val="9277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57" autoAdjust="0"/>
    <p:restoredTop sz="95781" autoAdjust="0"/>
  </p:normalViewPr>
  <p:slideViewPr>
    <p:cSldViewPr snapToGrid="0" showGuides="1">
      <p:cViewPr>
        <p:scale>
          <a:sx n="22" d="100"/>
          <a:sy n="22" d="100"/>
        </p:scale>
        <p:origin x="1096" y="288"/>
      </p:cViewPr>
      <p:guideLst>
        <p:guide pos="13896"/>
        <p:guide pos="5355"/>
        <p:guide pos="235"/>
        <p:guide pos="661"/>
        <p:guide orient="horz"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presProps" Target="presProps.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ableStyles" Target="tableStyles.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viewProps" Target="viewProps.xml"/></Relationships>
</file>

<file path=ppt/media/image1.png>
</file>

<file path=ppt/media/image10.png>
</file>

<file path=ppt/media/image2.png>
</file>

<file path=ppt/media/image20.png>
</file>

<file path=ppt/media/image3.png>
</file>

<file path=ppt/media/image4.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1CB04D-1C75-43E0-9B64-B7DDAA42BB2C}" type="datetimeFigureOut">
              <a:rPr lang="en-US" smtClean="0"/>
              <a:t>5/30/22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6C2670-3342-473C-969D-FDFF399F2050}" type="slidenum">
              <a:rPr lang="en-US" smtClean="0"/>
              <a:t>‹#›</a:t>
            </a:fld>
            <a:endParaRPr lang="en-US"/>
          </a:p>
        </p:txBody>
      </p:sp>
    </p:spTree>
    <p:extLst>
      <p:ext uri="{BB962C8B-B14F-4D97-AF65-F5344CB8AC3E}">
        <p14:creationId xmlns:p14="http://schemas.microsoft.com/office/powerpoint/2010/main" val="831749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Notes:</a:t>
            </a:r>
          </a:p>
          <a:p>
            <a:pPr marL="171450" indent="-171450">
              <a:buFont typeface="Arial" panose="020B0604020202020204" pitchFamily="34" charset="0"/>
              <a:buChar char="•"/>
            </a:pPr>
            <a:r>
              <a:rPr lang="en-US" dirty="0"/>
              <a:t>In </a:t>
            </a:r>
            <a:r>
              <a:rPr lang="en-US" dirty="0" err="1"/>
              <a:t>Powerpoint</a:t>
            </a:r>
            <a:r>
              <a:rPr lang="en-US" dirty="0"/>
              <a:t>, click View &gt; Guides</a:t>
            </a:r>
          </a:p>
          <a:p>
            <a:pPr marL="171450" indent="-171450">
              <a:buFont typeface="Arial" panose="020B0604020202020204" pitchFamily="34" charset="0"/>
              <a:buChar char="•"/>
            </a:pPr>
            <a:r>
              <a:rPr lang="en-US" dirty="0"/>
              <a:t>Keep text within gutter guides.</a:t>
            </a:r>
          </a:p>
          <a:p>
            <a:pPr marL="171450" indent="-171450">
              <a:buFont typeface="Arial" panose="020B0604020202020204" pitchFamily="34" charset="0"/>
              <a:buChar char="•"/>
            </a:pPr>
            <a:r>
              <a:rPr lang="en-US" dirty="0"/>
              <a:t>Author list: Don’t split names onto two lines (e.g., “Jimmy [break] Smith”). If that happens, use a new line, unless you need the space. </a:t>
            </a:r>
            <a:r>
              <a:rPr lang="en-US" b="1" dirty="0"/>
              <a:t>Bold the first names of anybody who’s presenting</a:t>
            </a:r>
            <a:r>
              <a:rPr lang="en-US" dirty="0"/>
              <a:t> in person.</a:t>
            </a:r>
          </a:p>
          <a:p>
            <a:pPr marL="171450" indent="-171450">
              <a:buFont typeface="Arial" panose="020B0604020202020204" pitchFamily="34" charset="0"/>
              <a:buChar char="•"/>
            </a:pPr>
            <a:r>
              <a:rPr lang="en-US" dirty="0"/>
              <a:t>Intro/methods/result: </a:t>
            </a:r>
            <a:r>
              <a:rPr lang="en-US" b="1" dirty="0"/>
              <a:t>Do not drop below font size 28</a:t>
            </a:r>
            <a:r>
              <a:rPr lang="en-US" dirty="0"/>
              <a:t>, but if you have extra space, jack up the font size until the space is full.</a:t>
            </a:r>
          </a:p>
          <a:p>
            <a:pPr marL="171450" indent="-171450">
              <a:buFont typeface="Arial" panose="020B0604020202020204" pitchFamily="34" charset="0"/>
              <a:buChar char="•"/>
            </a:pPr>
            <a:r>
              <a:rPr lang="en-US" dirty="0"/>
              <a:t>Do not use color in the sidebars except in graphs/figures. It’ll pull attention from the center and slow interpretation for passersby.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26C2670-3342-473C-969D-FDFF399F2050}" type="slidenum">
              <a:rPr lang="en-US" smtClean="0"/>
              <a:t>1</a:t>
            </a:fld>
            <a:endParaRPr lang="en-US"/>
          </a:p>
        </p:txBody>
      </p:sp>
    </p:spTree>
    <p:extLst>
      <p:ext uri="{BB962C8B-B14F-4D97-AF65-F5344CB8AC3E}">
        <p14:creationId xmlns:p14="http://schemas.microsoft.com/office/powerpoint/2010/main" val="1366516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182666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623835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725005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265353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06685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135061-2F74-46D4-9F8F-C77EF304855D}" type="datetimeFigureOut">
              <a:rPr lang="en-US" smtClean="0"/>
              <a:t>5/30/22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0111305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135061-2F74-46D4-9F8F-C77EF304855D}" type="datetimeFigureOut">
              <a:rPr lang="en-US" smtClean="0"/>
              <a:t>5/30/22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956261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135061-2F74-46D4-9F8F-C77EF304855D}" type="datetimeFigureOut">
              <a:rPr lang="en-US" smtClean="0"/>
              <a:t>5/30/22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393460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135061-2F74-46D4-9F8F-C77EF304855D}" type="datetimeFigureOut">
              <a:rPr lang="en-US" smtClean="0"/>
              <a:t>5/30/22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270142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5/30/22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228864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5/30/22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33788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3F135061-2F74-46D4-9F8F-C77EF304855D}" type="datetimeFigureOut">
              <a:rPr lang="en-US" smtClean="0"/>
              <a:t>5/30/22</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63FC52CE-B062-47D6-A8CB-AF6B214D1AE5}" type="slidenum">
              <a:rPr lang="en-US" smtClean="0"/>
              <a:t>‹#›</a:t>
            </a:fld>
            <a:endParaRPr lang="en-US"/>
          </a:p>
        </p:txBody>
      </p:sp>
    </p:spTree>
    <p:extLst>
      <p:ext uri="{BB962C8B-B14F-4D97-AF65-F5344CB8AC3E}">
        <p14:creationId xmlns:p14="http://schemas.microsoft.com/office/powerpoint/2010/main" val="188445633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emf"/><Relationship Id="rId13" Type="http://schemas.openxmlformats.org/officeDocument/2006/relationships/image" Target="../media/image11.emf"/><Relationship Id="rId18" Type="http://schemas.openxmlformats.org/officeDocument/2006/relationships/image" Target="../media/image16.emf"/><Relationship Id="rId3" Type="http://schemas.openxmlformats.org/officeDocument/2006/relationships/image" Target="../media/image1.png"/><Relationship Id="rId21" Type="http://schemas.openxmlformats.org/officeDocument/2006/relationships/image" Target="../media/image19.emf"/><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emf"/><Relationship Id="rId2" Type="http://schemas.openxmlformats.org/officeDocument/2006/relationships/notesSlide" Target="../notesSlides/notesSlide1.xml"/><Relationship Id="rId16" Type="http://schemas.openxmlformats.org/officeDocument/2006/relationships/image" Target="../media/image14.emf"/><Relationship Id="rId20" Type="http://schemas.openxmlformats.org/officeDocument/2006/relationships/image" Target="../media/image18.emf"/><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emf"/><Relationship Id="rId10" Type="http://schemas.openxmlformats.org/officeDocument/2006/relationships/image" Target="../media/image8.emf"/><Relationship Id="rId19" Type="http://schemas.openxmlformats.org/officeDocument/2006/relationships/image" Target="../media/image17.emf"/><Relationship Id="rId4" Type="http://schemas.openxmlformats.org/officeDocument/2006/relationships/image" Target="../media/image2.png"/><Relationship Id="rId9" Type="http://schemas.openxmlformats.org/officeDocument/2006/relationships/image" Target="../media/image7.emf"/><Relationship Id="rId14" Type="http://schemas.openxmlformats.org/officeDocument/2006/relationships/image" Target="../media/image12.emf"/><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55" name="Group 954">
            <a:extLst>
              <a:ext uri="{FF2B5EF4-FFF2-40B4-BE49-F238E27FC236}">
                <a16:creationId xmlns:a16="http://schemas.microsoft.com/office/drawing/2014/main" id="{85DAA639-3A76-86B8-5F3B-671AF89B9123}"/>
              </a:ext>
            </a:extLst>
          </p:cNvPr>
          <p:cNvGrpSpPr/>
          <p:nvPr/>
        </p:nvGrpSpPr>
        <p:grpSpPr>
          <a:xfrm>
            <a:off x="33049508" y="17314859"/>
            <a:ext cx="7923091" cy="2167115"/>
            <a:chOff x="33049508" y="17314859"/>
            <a:chExt cx="7923091" cy="2167115"/>
          </a:xfrm>
        </p:grpSpPr>
        <p:sp>
          <p:nvSpPr>
            <p:cNvPr id="967" name="TextBox 966">
              <a:extLst>
                <a:ext uri="{FF2B5EF4-FFF2-40B4-BE49-F238E27FC236}">
                  <a16:creationId xmlns:a16="http://schemas.microsoft.com/office/drawing/2014/main" id="{C910086C-BA96-02C4-74E7-F59D3F6C8742}"/>
                </a:ext>
              </a:extLst>
            </p:cNvPr>
            <p:cNvSpPr txBox="1"/>
            <p:nvPr/>
          </p:nvSpPr>
          <p:spPr>
            <a:xfrm>
              <a:off x="33049508" y="17314859"/>
              <a:ext cx="7828513" cy="2062103"/>
            </a:xfrm>
            <a:prstGeom prst="rect">
              <a:avLst/>
            </a:prstGeom>
            <a:noFill/>
          </p:spPr>
          <p:txBody>
            <a:bodyPr wrap="square" rtlCol="0">
              <a:spAutoFit/>
            </a:bodyPr>
            <a:lstStyle/>
            <a:p>
              <a:r>
                <a:rPr lang="en-US" sz="3200" b="1" dirty="0"/>
                <a:t>	Variables:</a:t>
              </a:r>
              <a:r>
                <a:rPr lang="en-US" sz="3200" dirty="0"/>
                <a:t>							</a:t>
              </a:r>
            </a:p>
            <a:p>
              <a:endParaRPr lang="en-US" sz="3200" dirty="0"/>
            </a:p>
            <a:p>
              <a:endParaRPr lang="en-US" sz="3200" dirty="0"/>
            </a:p>
            <a:p>
              <a:endParaRPr lang="en-US" sz="3200" dirty="0"/>
            </a:p>
          </p:txBody>
        </p:sp>
        <p:sp>
          <p:nvSpPr>
            <p:cNvPr id="968" name="TextBox 967">
              <a:extLst>
                <a:ext uri="{FF2B5EF4-FFF2-40B4-BE49-F238E27FC236}">
                  <a16:creationId xmlns:a16="http://schemas.microsoft.com/office/drawing/2014/main" id="{94BEB87B-C5BC-A2F4-8477-F83DDA415AFB}"/>
                </a:ext>
              </a:extLst>
            </p:cNvPr>
            <p:cNvSpPr txBox="1"/>
            <p:nvPr/>
          </p:nvSpPr>
          <p:spPr>
            <a:xfrm>
              <a:off x="38322065" y="17949005"/>
              <a:ext cx="2650534" cy="461665"/>
            </a:xfrm>
            <a:prstGeom prst="rect">
              <a:avLst/>
            </a:prstGeom>
            <a:solidFill>
              <a:schemeClr val="bg1"/>
            </a:solidFill>
          </p:spPr>
          <p:txBody>
            <a:bodyPr wrap="none" rtlCol="0">
              <a:spAutoFit/>
            </a:bodyPr>
            <a:lstStyle/>
            <a:p>
              <a:r>
                <a:rPr lang="en-US" sz="2400" dirty="0"/>
                <a:t>: Transmission Rate </a:t>
              </a:r>
            </a:p>
          </p:txBody>
        </p:sp>
        <p:sp>
          <p:nvSpPr>
            <p:cNvPr id="969" name="TextBox 968">
              <a:extLst>
                <a:ext uri="{FF2B5EF4-FFF2-40B4-BE49-F238E27FC236}">
                  <a16:creationId xmlns:a16="http://schemas.microsoft.com/office/drawing/2014/main" id="{3299839F-2A49-BAB4-D3D3-C49DE72738FD}"/>
                </a:ext>
              </a:extLst>
            </p:cNvPr>
            <p:cNvSpPr txBox="1"/>
            <p:nvPr/>
          </p:nvSpPr>
          <p:spPr>
            <a:xfrm>
              <a:off x="38322065" y="18378876"/>
              <a:ext cx="2256002" cy="461665"/>
            </a:xfrm>
            <a:prstGeom prst="rect">
              <a:avLst/>
            </a:prstGeom>
            <a:solidFill>
              <a:schemeClr val="bg1"/>
            </a:solidFill>
          </p:spPr>
          <p:txBody>
            <a:bodyPr wrap="none" rtlCol="0">
              <a:spAutoFit/>
            </a:bodyPr>
            <a:lstStyle/>
            <a:p>
              <a:r>
                <a:rPr lang="en-US" sz="2400" dirty="0"/>
                <a:t>: Exposed Period</a:t>
              </a:r>
            </a:p>
          </p:txBody>
        </p:sp>
        <p:sp>
          <p:nvSpPr>
            <p:cNvPr id="970" name="TextBox 969">
              <a:extLst>
                <a:ext uri="{FF2B5EF4-FFF2-40B4-BE49-F238E27FC236}">
                  <a16:creationId xmlns:a16="http://schemas.microsoft.com/office/drawing/2014/main" id="{1E46EEA3-FF02-ACCF-15C8-91EBCFC3DBCD}"/>
                </a:ext>
              </a:extLst>
            </p:cNvPr>
            <p:cNvSpPr txBox="1"/>
            <p:nvPr/>
          </p:nvSpPr>
          <p:spPr>
            <a:xfrm>
              <a:off x="38304686" y="18860694"/>
              <a:ext cx="2437270" cy="461665"/>
            </a:xfrm>
            <a:prstGeom prst="rect">
              <a:avLst/>
            </a:prstGeom>
            <a:solidFill>
              <a:schemeClr val="bg1"/>
            </a:solidFill>
          </p:spPr>
          <p:txBody>
            <a:bodyPr wrap="none" rtlCol="0">
              <a:spAutoFit/>
            </a:bodyPr>
            <a:lstStyle/>
            <a:p>
              <a:r>
                <a:rPr lang="en-US" sz="2400" dirty="0"/>
                <a:t>: Infectious Period</a:t>
              </a:r>
            </a:p>
          </p:txBody>
        </p:sp>
        <p:sp>
          <p:nvSpPr>
            <p:cNvPr id="973" name="TextBox 972">
              <a:extLst>
                <a:ext uri="{FF2B5EF4-FFF2-40B4-BE49-F238E27FC236}">
                  <a16:creationId xmlns:a16="http://schemas.microsoft.com/office/drawing/2014/main" id="{AD092B63-833C-10FE-B0CB-7AB78A71DE2C}"/>
                </a:ext>
              </a:extLst>
            </p:cNvPr>
            <p:cNvSpPr txBox="1"/>
            <p:nvPr/>
          </p:nvSpPr>
          <p:spPr>
            <a:xfrm>
              <a:off x="33960221" y="17868410"/>
              <a:ext cx="3147272" cy="461665"/>
            </a:xfrm>
            <a:prstGeom prst="rect">
              <a:avLst/>
            </a:prstGeom>
            <a:solidFill>
              <a:schemeClr val="bg1"/>
            </a:solidFill>
          </p:spPr>
          <p:txBody>
            <a:bodyPr wrap="none" rtlCol="0">
              <a:spAutoFit/>
            </a:bodyPr>
            <a:lstStyle/>
            <a:p>
              <a:r>
                <a:rPr lang="en-US" sz="2400" dirty="0"/>
                <a:t>: Susceptible Individuals</a:t>
              </a:r>
            </a:p>
          </p:txBody>
        </p:sp>
        <p:sp>
          <p:nvSpPr>
            <p:cNvPr id="974" name="TextBox 973">
              <a:extLst>
                <a:ext uri="{FF2B5EF4-FFF2-40B4-BE49-F238E27FC236}">
                  <a16:creationId xmlns:a16="http://schemas.microsoft.com/office/drawing/2014/main" id="{C0FC4D0D-FA2C-8A67-6245-4D6110B7EF02}"/>
                </a:ext>
              </a:extLst>
            </p:cNvPr>
            <p:cNvSpPr txBox="1"/>
            <p:nvPr/>
          </p:nvSpPr>
          <p:spPr>
            <a:xfrm>
              <a:off x="33960221" y="18644507"/>
              <a:ext cx="2757486" cy="461665"/>
            </a:xfrm>
            <a:prstGeom prst="rect">
              <a:avLst/>
            </a:prstGeom>
            <a:solidFill>
              <a:schemeClr val="bg1"/>
            </a:solidFill>
          </p:spPr>
          <p:txBody>
            <a:bodyPr wrap="none" rtlCol="0">
              <a:spAutoFit/>
            </a:bodyPr>
            <a:lstStyle/>
            <a:p>
              <a:r>
                <a:rPr lang="en-US" sz="2400" dirty="0"/>
                <a:t>: Infected Individuals</a:t>
              </a:r>
            </a:p>
          </p:txBody>
        </p:sp>
        <p:sp>
          <p:nvSpPr>
            <p:cNvPr id="975" name="TextBox 974">
              <a:extLst>
                <a:ext uri="{FF2B5EF4-FFF2-40B4-BE49-F238E27FC236}">
                  <a16:creationId xmlns:a16="http://schemas.microsoft.com/office/drawing/2014/main" id="{04CAF830-D539-6EFB-7765-FC6B99C5D68F}"/>
                </a:ext>
              </a:extLst>
            </p:cNvPr>
            <p:cNvSpPr txBox="1"/>
            <p:nvPr/>
          </p:nvSpPr>
          <p:spPr>
            <a:xfrm>
              <a:off x="33954865" y="18248577"/>
              <a:ext cx="2784737" cy="461665"/>
            </a:xfrm>
            <a:prstGeom prst="rect">
              <a:avLst/>
            </a:prstGeom>
            <a:solidFill>
              <a:schemeClr val="bg1"/>
            </a:solidFill>
          </p:spPr>
          <p:txBody>
            <a:bodyPr wrap="none" rtlCol="0">
              <a:spAutoFit/>
            </a:bodyPr>
            <a:lstStyle/>
            <a:p>
              <a:r>
                <a:rPr lang="en-US" sz="2400" dirty="0"/>
                <a:t>: Exposed Individuals</a:t>
              </a:r>
            </a:p>
          </p:txBody>
        </p:sp>
        <p:sp>
          <p:nvSpPr>
            <p:cNvPr id="976" name="TextBox 975">
              <a:extLst>
                <a:ext uri="{FF2B5EF4-FFF2-40B4-BE49-F238E27FC236}">
                  <a16:creationId xmlns:a16="http://schemas.microsoft.com/office/drawing/2014/main" id="{557BA8A2-EE53-E671-1BFC-16FBB51AE96D}"/>
                </a:ext>
              </a:extLst>
            </p:cNvPr>
            <p:cNvSpPr txBox="1"/>
            <p:nvPr/>
          </p:nvSpPr>
          <p:spPr>
            <a:xfrm>
              <a:off x="33980641" y="19020309"/>
              <a:ext cx="3053721" cy="461665"/>
            </a:xfrm>
            <a:prstGeom prst="rect">
              <a:avLst/>
            </a:prstGeom>
            <a:solidFill>
              <a:schemeClr val="bg1"/>
            </a:solidFill>
          </p:spPr>
          <p:txBody>
            <a:bodyPr wrap="none" rtlCol="0">
              <a:spAutoFit/>
            </a:bodyPr>
            <a:lstStyle/>
            <a:p>
              <a:r>
                <a:rPr lang="en-US" sz="2400" dirty="0"/>
                <a:t>: Recovered Individuals</a:t>
              </a:r>
            </a:p>
          </p:txBody>
        </p:sp>
      </p:grpSp>
      <p:sp>
        <p:nvSpPr>
          <p:cNvPr id="5" name="Title 4">
            <a:extLst>
              <a:ext uri="{FF2B5EF4-FFF2-40B4-BE49-F238E27FC236}">
                <a16:creationId xmlns:a16="http://schemas.microsoft.com/office/drawing/2014/main" id="{DDC4359A-7BBB-495A-96DE-65574C0C88E6}"/>
              </a:ext>
            </a:extLst>
          </p:cNvPr>
          <p:cNvSpPr>
            <a:spLocks noGrp="1"/>
          </p:cNvSpPr>
          <p:nvPr>
            <p:ph type="ctrTitle"/>
          </p:nvPr>
        </p:nvSpPr>
        <p:spPr>
          <a:xfrm>
            <a:off x="9285557" y="814194"/>
            <a:ext cx="25320087" cy="12484959"/>
          </a:xfrm>
        </p:spPr>
        <p:txBody>
          <a:bodyPr anchor="t">
            <a:noAutofit/>
          </a:bodyPr>
          <a:lstStyle/>
          <a:p>
            <a:pPr algn="l">
              <a:lnSpc>
                <a:spcPct val="150000"/>
              </a:lnSpc>
            </a:pPr>
            <a:r>
              <a:rPr lang="en-US" sz="10000" b="1" dirty="0">
                <a:solidFill>
                  <a:schemeClr val="bg1"/>
                </a:solidFill>
                <a:latin typeface="Lato Black" panose="020F0A02020204030203" pitchFamily="34" charset="0"/>
                <a:ea typeface="Roboto" panose="02000000000000000000" pitchFamily="2" charset="0"/>
                <a:cs typeface="Arial" panose="020B0604020202020204" pitchFamily="34" charset="0"/>
              </a:rPr>
              <a:t>Main finding goes here</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translated into </a:t>
            </a:r>
            <a:r>
              <a:rPr lang="en-US" sz="10000" dirty="0">
                <a:solidFill>
                  <a:schemeClr val="bg1"/>
                </a:solidFill>
                <a:latin typeface="Lato Black" panose="020F0A02020204030203" pitchFamily="34" charset="0"/>
                <a:ea typeface="Roboto" panose="02000000000000000000" pitchFamily="2" charset="0"/>
                <a:cs typeface="Arial" panose="020B0604020202020204" pitchFamily="34" charset="0"/>
              </a:rPr>
              <a:t>plain English</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a:t>
            </a:r>
            <a:r>
              <a:rPr lang="en-US" sz="10000" dirty="0">
                <a:solidFill>
                  <a:schemeClr val="bg1"/>
                </a:solidFill>
                <a:latin typeface="Lato Black" panose="020F0A02020204030203" pitchFamily="34" charset="0"/>
                <a:ea typeface="Roboto" panose="02000000000000000000" pitchFamily="2" charset="0"/>
                <a:cs typeface="Arial" panose="020B0604020202020204" pitchFamily="34" charset="0"/>
              </a:rPr>
              <a:t>Emphasize</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the important words.</a:t>
            </a:r>
          </a:p>
        </p:txBody>
      </p:sp>
      <p:sp>
        <p:nvSpPr>
          <p:cNvPr id="3" name="TextBox 2">
            <a:extLst>
              <a:ext uri="{FF2B5EF4-FFF2-40B4-BE49-F238E27FC236}">
                <a16:creationId xmlns:a16="http://schemas.microsoft.com/office/drawing/2014/main" id="{8E35B311-3C19-412C-ADE6-EB2E4158F366}"/>
              </a:ext>
            </a:extLst>
          </p:cNvPr>
          <p:cNvSpPr txBox="1"/>
          <p:nvPr/>
        </p:nvSpPr>
        <p:spPr>
          <a:xfrm>
            <a:off x="2397720" y="13299153"/>
            <a:ext cx="9148839" cy="16059781"/>
          </a:xfrm>
          <a:prstGeom prst="rect">
            <a:avLst/>
          </a:prstGeom>
          <a:noFill/>
        </p:spPr>
        <p:txBody>
          <a:bodyPr wrap="square" rtlCol="0">
            <a:spAutoFit/>
          </a:bodyPr>
          <a:lstStyle/>
          <a:p>
            <a:pPr>
              <a:lnSpc>
                <a:spcPct val="120000"/>
              </a:lnSpc>
            </a:pPr>
            <a:r>
              <a:rPr lang="en-US" sz="3600" b="1" dirty="0">
                <a:latin typeface="Lato Black" panose="020F0A02020204030203" pitchFamily="34" charset="0"/>
                <a:cs typeface="Arial" panose="020B0604020202020204" pitchFamily="34" charset="0"/>
              </a:rPr>
              <a:t>Background</a:t>
            </a:r>
          </a:p>
          <a:p>
            <a:pPr marL="571500" indent="-571500">
              <a:lnSpc>
                <a:spcPct val="120000"/>
              </a:lnSpc>
              <a:buFont typeface="Arial" panose="020B0604020202020204" pitchFamily="34" charset="0"/>
              <a:buChar char="•"/>
            </a:pPr>
            <a:r>
              <a:rPr lang="en-US" u="sng" dirty="0">
                <a:cs typeface="Calibri" panose="020F0502020204030204" pitchFamily="34" charset="0"/>
              </a:rPr>
              <a:t>Symptomatic </a:t>
            </a:r>
            <a:r>
              <a:rPr lang="en-US" u="sng" dirty="0" err="1">
                <a:cs typeface="Calibri" panose="020F0502020204030204" pitchFamily="34" charset="0"/>
              </a:rPr>
              <a:t>v.s</a:t>
            </a:r>
            <a:r>
              <a:rPr lang="en-US" u="sng" dirty="0">
                <a:cs typeface="Calibri" panose="020F0502020204030204" pitchFamily="34" charset="0"/>
              </a:rPr>
              <a:t> asymptomatic individuals</a:t>
            </a:r>
            <a:r>
              <a:rPr lang="en-US" dirty="0">
                <a:cs typeface="Calibri" panose="020F0502020204030204" pitchFamily="34" charset="0"/>
              </a:rPr>
              <a:t> may have different generation intervals </a:t>
            </a:r>
          </a:p>
          <a:p>
            <a:pPr>
              <a:lnSpc>
                <a:spcPct val="120000"/>
              </a:lnSpc>
            </a:pPr>
            <a:r>
              <a:rPr lang="en-US" dirty="0">
                <a:cs typeface="Calibri" panose="020F0502020204030204" pitchFamily="34" charset="0"/>
              </a:rPr>
              <a:t>	  (e.g., </a:t>
            </a:r>
            <a:r>
              <a:rPr lang="en-US" u="sng" dirty="0">
                <a:cs typeface="Calibri" panose="020F0502020204030204" pitchFamily="34" charset="0"/>
              </a:rPr>
              <a:t>lack of isolation</a:t>
            </a:r>
            <a:r>
              <a:rPr lang="en-US" dirty="0">
                <a:cs typeface="Calibri" panose="020F0502020204030204" pitchFamily="34" charset="0"/>
              </a:rPr>
              <a:t> </a:t>
            </a:r>
            <a:r>
              <a:rPr lang="en-US" dirty="0">
                <a:cs typeface="Calibri" panose="020F0502020204030204" pitchFamily="34" charset="0"/>
                <a:sym typeface="Wingdings" pitchFamily="2" charset="2"/>
              </a:rPr>
              <a:t></a:t>
            </a:r>
            <a:r>
              <a:rPr lang="en-US" dirty="0">
                <a:cs typeface="Calibri" panose="020F0502020204030204" pitchFamily="34" charset="0"/>
              </a:rPr>
              <a:t> </a:t>
            </a:r>
            <a:r>
              <a:rPr lang="en-US" u="sng" dirty="0">
                <a:cs typeface="Calibri" panose="020F0502020204030204" pitchFamily="34" charset="0"/>
              </a:rPr>
              <a:t>longer generation intervals</a:t>
            </a:r>
            <a:r>
              <a:rPr lang="en-US" dirty="0">
                <a:cs typeface="Calibri" panose="020F0502020204030204" pitchFamily="34" charset="0"/>
              </a:rPr>
              <a:t>)</a:t>
            </a:r>
          </a:p>
          <a:p>
            <a:pPr marL="571500" indent="-571500">
              <a:lnSpc>
                <a:spcPct val="120000"/>
              </a:lnSpc>
              <a:buFont typeface="Arial" panose="020B0604020202020204" pitchFamily="34" charset="0"/>
              <a:buChar char="•"/>
            </a:pPr>
            <a:r>
              <a:rPr lang="en-US" dirty="0">
                <a:solidFill>
                  <a:srgbClr val="191919"/>
                </a:solidFill>
                <a:ea typeface="Lato" panose="020F0502020204030203" pitchFamily="34" charset="0"/>
                <a:cs typeface="Calibri" panose="020F0502020204030204" pitchFamily="34" charset="0"/>
              </a:rPr>
              <a:t>These time-scale differences can shape outbreak dynamics as well as bias population-level estimates of epidemic strength, speed, and controllability</a:t>
            </a:r>
            <a:endParaRPr lang="en-US" dirty="0">
              <a:ea typeface="Lato" panose="020F0502020204030203" pitchFamily="34" charset="0"/>
              <a:cs typeface="Calibri" panose="020F0502020204030204" pitchFamily="34" charset="0"/>
            </a:endParaRPr>
          </a:p>
          <a:p>
            <a:pPr marL="571500" indent="-571500">
              <a:lnSpc>
                <a:spcPct val="120000"/>
              </a:lnSpc>
              <a:buFont typeface="Arial" panose="020B0604020202020204" pitchFamily="34" charset="0"/>
              <a:buChar char="•"/>
            </a:pPr>
            <a:r>
              <a:rPr lang="en-US" dirty="0">
                <a:cs typeface="Calibri" panose="020F0502020204030204" pitchFamily="34" charset="0"/>
              </a:rPr>
              <a:t>How do correlations between transmission and disease status impact dynamics?</a:t>
            </a:r>
            <a:endParaRPr lang="en-US" b="1" dirty="0">
              <a:cs typeface="Calibri" panose="020F0502020204030204" pitchFamily="34" charset="0"/>
            </a:endParaRPr>
          </a:p>
          <a:p>
            <a:pPr>
              <a:lnSpc>
                <a:spcPct val="120000"/>
              </a:lnSpc>
            </a:pPr>
            <a:endParaRPr lang="en-US" sz="3600" b="1" dirty="0">
              <a:latin typeface="Lato Black" panose="020F0A02020204030203" pitchFamily="34" charset="0"/>
              <a:cs typeface="Arial" panose="020B0604020202020204" pitchFamily="34" charset="0"/>
            </a:endParaRPr>
          </a:p>
          <a:p>
            <a:pPr>
              <a:lnSpc>
                <a:spcPct val="120000"/>
              </a:lnSpc>
            </a:pPr>
            <a:r>
              <a:rPr lang="en-US" sz="3600" b="1" dirty="0">
                <a:latin typeface="Lato Black" panose="020F0A02020204030203" pitchFamily="34" charset="0"/>
                <a:cs typeface="Arial" panose="020B0604020202020204" pitchFamily="34" charset="0"/>
              </a:rPr>
              <a:t>Approach</a:t>
            </a:r>
            <a:endParaRPr lang="en-US" sz="3600" dirty="0">
              <a:latin typeface="Lato" panose="020B0604020202020204" charset="0"/>
            </a:endParaRPr>
          </a:p>
          <a:p>
            <a:pPr marL="571500" indent="-571500">
              <a:lnSpc>
                <a:spcPct val="120000"/>
              </a:lnSpc>
              <a:buFont typeface="Arial" panose="020B0604020202020204" pitchFamily="34" charset="0"/>
              <a:buChar char="•"/>
            </a:pPr>
            <a:r>
              <a:rPr lang="en-US" dirty="0"/>
              <a:t>Here, we use a series of nonlinear epidemic models to study the impact of differences in time scales between asymptomatic and symptomatic transmission of SARS-CoV-2 on the relative contribution of asymptomatic infections to epidemic dynamics</a:t>
            </a:r>
          </a:p>
          <a:p>
            <a:pPr marL="571500" indent="-571500">
              <a:lnSpc>
                <a:spcPct val="120000"/>
              </a:lnSpc>
              <a:buFont typeface="Arial" panose="020B0604020202020204" pitchFamily="34" charset="0"/>
              <a:buChar char="•"/>
            </a:pPr>
            <a:r>
              <a:rPr lang="en-US" dirty="0"/>
              <a:t>We build on prior work [1] and show that differences in time scales of transmission may impact estimates of disease severity throughout the course of the epidemic due to changes in the effective proportion of asymptomatic transmission over time.</a:t>
            </a:r>
          </a:p>
          <a:p>
            <a:pPr marL="571500" indent="-571500">
              <a:lnSpc>
                <a:spcPct val="120000"/>
              </a:lnSpc>
              <a:buFont typeface="Arial" panose="020B0604020202020204" pitchFamily="34" charset="0"/>
              <a:buChar char="•"/>
            </a:pPr>
            <a:r>
              <a:rPr lang="en-US" dirty="0"/>
              <a:t>We do so in two parts.</a:t>
            </a:r>
          </a:p>
          <a:p>
            <a:pPr marL="1485900" lvl="2" indent="-571500">
              <a:lnSpc>
                <a:spcPct val="120000"/>
              </a:lnSpc>
              <a:buFont typeface="+mj-lt"/>
              <a:buAutoNum type="arabicParenR"/>
            </a:pPr>
            <a:r>
              <a:rPr lang="en-US" dirty="0"/>
              <a:t>We study dynamics when transmission outcomes and disease statuses are correlated:  that is, transmission from asymptomatic (symptomatic) individuals is more likely to lead to new, asymptomatic (symptomatic) infections.</a:t>
            </a:r>
          </a:p>
          <a:p>
            <a:pPr marL="1485900" lvl="2" indent="-571500">
              <a:lnSpc>
                <a:spcPct val="120000"/>
              </a:lnSpc>
              <a:buFont typeface="+mj-lt"/>
              <a:buAutoNum type="arabicParenR"/>
            </a:pPr>
            <a:r>
              <a:rPr lang="en-US" dirty="0"/>
              <a:t>We examine dynamics given age-dependent assortative mixing coupled with intrinsic differences in </a:t>
            </a:r>
            <a:r>
              <a:rPr lang="en-US" dirty="0" err="1"/>
              <a:t>symptomaticity</a:t>
            </a:r>
            <a:r>
              <a:rPr lang="en-US" dirty="0"/>
              <a:t> with age.</a:t>
            </a:r>
            <a:endParaRPr lang="en-US" sz="2800" b="1" dirty="0">
              <a:latin typeface="Lato" panose="020B0604020202020204" charset="0"/>
              <a:cs typeface="Arial" panose="020B0604020202020204" pitchFamily="34" charset="0"/>
            </a:endParaRPr>
          </a:p>
          <a:p>
            <a:pPr lvl="1">
              <a:lnSpc>
                <a:spcPct val="120000"/>
              </a:lnSpc>
            </a:pPr>
            <a:endParaRPr lang="en-US" sz="3600" b="1" dirty="0">
              <a:latin typeface="Lato" panose="020F0502020204030203" pitchFamily="34" charset="0"/>
              <a:cs typeface="Arial" panose="020B0604020202020204" pitchFamily="34" charset="0"/>
            </a:endParaRPr>
          </a:p>
          <a:p>
            <a:pPr>
              <a:lnSpc>
                <a:spcPct val="120000"/>
              </a:lnSpc>
            </a:pPr>
            <a:r>
              <a:rPr lang="en-US" sz="3600" b="1" dirty="0">
                <a:latin typeface="Lato Black" panose="020F0A02020204030203" pitchFamily="34" charset="0"/>
                <a:cs typeface="Arial" panose="020B0604020202020204" pitchFamily="34" charset="0"/>
              </a:rPr>
              <a:t>RESULTS</a:t>
            </a:r>
          </a:p>
          <a:p>
            <a:pPr marL="571500" indent="-571500">
              <a:lnSpc>
                <a:spcPct val="120000"/>
              </a:lnSpc>
              <a:buFont typeface="Arial" panose="020B0604020202020204" pitchFamily="34" charset="0"/>
              <a:buChar char="•"/>
            </a:pPr>
            <a:r>
              <a:rPr lang="en-US" dirty="0"/>
              <a:t>The effective </a:t>
            </a:r>
            <a:r>
              <a:rPr lang="en-US" u="sng" dirty="0"/>
              <a:t>proportion of asymptomatic transmission</a:t>
            </a:r>
            <a:r>
              <a:rPr lang="en-US" dirty="0"/>
              <a:t> and realized </a:t>
            </a:r>
            <a:r>
              <a:rPr lang="en-US" u="sng" dirty="0"/>
              <a:t>proportion of asymptomatic incidence</a:t>
            </a:r>
            <a:r>
              <a:rPr lang="en-US" dirty="0"/>
              <a:t> increase over time as total incidence decreases</a:t>
            </a:r>
          </a:p>
          <a:p>
            <a:pPr marL="571500" indent="-571500">
              <a:lnSpc>
                <a:spcPct val="120000"/>
              </a:lnSpc>
              <a:buFont typeface="Arial" panose="020B0604020202020204" pitchFamily="34" charset="0"/>
              <a:buChar char="•"/>
            </a:pPr>
            <a:r>
              <a:rPr lang="en-US" dirty="0"/>
              <a:t>When </a:t>
            </a:r>
            <a:r>
              <a:rPr lang="en-US" u="sng" dirty="0"/>
              <a:t>coupling differences in time scales with age-dependent assortative mixing</a:t>
            </a:r>
            <a:r>
              <a:rPr lang="en-US" dirty="0"/>
              <a:t>, we find that the </a:t>
            </a:r>
            <a:r>
              <a:rPr lang="en-US" u="sng" dirty="0"/>
              <a:t>age distribution of infections shifts to younger ages as incidence decreases</a:t>
            </a:r>
            <a:r>
              <a:rPr lang="en-US" dirty="0"/>
              <a:t>.</a:t>
            </a: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Black" panose="020F0A02020204030203" pitchFamily="34" charset="0"/>
              <a:cs typeface="Arial" panose="020B0604020202020204" pitchFamily="34" charset="0"/>
            </a:endParaRPr>
          </a:p>
          <a:p>
            <a:pPr>
              <a:lnSpc>
                <a:spcPct val="120000"/>
              </a:lnSpc>
            </a:pPr>
            <a:r>
              <a:rPr lang="en-US" sz="3600" dirty="0">
                <a:latin typeface="Lato Black" panose="020F0A02020204030203" pitchFamily="34" charset="0"/>
                <a:cs typeface="Arial" panose="020B0604020202020204" pitchFamily="34" charset="0"/>
              </a:rPr>
              <a:t>DISCUSSION</a:t>
            </a:r>
          </a:p>
          <a:p>
            <a:pPr marL="571500" indent="-571500">
              <a:lnSpc>
                <a:spcPct val="120000"/>
              </a:lnSpc>
              <a:buFont typeface="Arial" panose="020B0604020202020204" pitchFamily="34" charset="0"/>
              <a:buChar char="•"/>
            </a:pPr>
            <a:r>
              <a:rPr lang="en-US" dirty="0"/>
              <a:t>These results demonstrate the need to explore the role of time-scale differences in transmission dynamics alongside </a:t>
            </a:r>
            <a:r>
              <a:rPr lang="en-US" dirty="0" err="1"/>
              <a:t>behavioural</a:t>
            </a:r>
            <a:r>
              <a:rPr lang="en-US" dirty="0"/>
              <a:t> changes to explain outbreak features </a:t>
            </a:r>
          </a:p>
          <a:p>
            <a:pPr marL="571500" indent="-571500">
              <a:lnSpc>
                <a:spcPct val="120000"/>
              </a:lnSpc>
              <a:buFont typeface="Arial" panose="020B0604020202020204" pitchFamily="34" charset="0"/>
              <a:buChar char="•"/>
            </a:pPr>
            <a:r>
              <a:rPr lang="en-US" dirty="0"/>
              <a:t>At early stages of an epidemic, time-scale differences can bias estimates of the basic reproduction number</a:t>
            </a:r>
          </a:p>
          <a:p>
            <a:pPr marL="571500" indent="-571500">
              <a:lnSpc>
                <a:spcPct val="120000"/>
              </a:lnSpc>
              <a:buFont typeface="Arial" panose="020B0604020202020204" pitchFamily="34" charset="0"/>
              <a:buChar char="•"/>
            </a:pPr>
            <a:r>
              <a:rPr lang="en-US" dirty="0"/>
              <a:t>Throughout an epidemic, time-scale differences can connect shifts in the age of infection to periods of changing incidence</a:t>
            </a:r>
          </a:p>
          <a:p>
            <a:pPr marL="571500" indent="-571500">
              <a:lnSpc>
                <a:spcPct val="120000"/>
              </a:lnSpc>
              <a:buFont typeface="Arial" panose="020B0604020202020204" pitchFamily="34" charset="0"/>
              <a:buChar char="•"/>
            </a:pPr>
            <a:endParaRPr lang="en-US" sz="3600" dirty="0">
              <a:latin typeface="Lato" panose="020F0502020204030203" pitchFamily="34" charset="0"/>
              <a:cs typeface="Arial" panose="020B0604020202020204" pitchFamily="34" charset="0"/>
            </a:endParaRPr>
          </a:p>
          <a:p>
            <a:pPr marL="571500" indent="-571500">
              <a:lnSpc>
                <a:spcPct val="120000"/>
              </a:lnSpc>
              <a:buFont typeface="Arial" panose="020B0604020202020204" pitchFamily="34" charset="0"/>
              <a:buChar char="•"/>
            </a:pPr>
            <a:endParaRPr lang="en-US" sz="3600" dirty="0">
              <a:latin typeface="Lato" panose="020F0502020204030203" pitchFamily="34" charset="0"/>
              <a:cs typeface="Arial" panose="020B0604020202020204" pitchFamily="34" charset="0"/>
            </a:endParaRPr>
          </a:p>
          <a:p>
            <a:pPr>
              <a:lnSpc>
                <a:spcPct val="120000"/>
              </a:lnSpc>
            </a:pPr>
            <a:r>
              <a:rPr lang="en-US" sz="2800" dirty="0">
                <a:latin typeface="Lato Black" panose="020F0A02020204030203" pitchFamily="34" charset="0"/>
                <a:cs typeface="Arial" panose="020B0604020202020204" pitchFamily="34" charset="0"/>
              </a:rPr>
              <a:t>References</a:t>
            </a:r>
          </a:p>
          <a:p>
            <a:pPr marL="457200" indent="-457200">
              <a:buFont typeface="+mj-lt"/>
              <a:buAutoNum type="arabicPeriod"/>
            </a:pPr>
            <a:r>
              <a:rPr lang="en-US" sz="1600" dirty="0"/>
              <a:t>Park, S. W., </a:t>
            </a:r>
            <a:r>
              <a:rPr lang="en-US" sz="1600" dirty="0" err="1"/>
              <a:t>Champredon</a:t>
            </a:r>
            <a:r>
              <a:rPr lang="en-US" sz="1600" dirty="0"/>
              <a:t>, D., Weitz, J. S., &amp; </a:t>
            </a:r>
            <a:r>
              <a:rPr lang="en-US" sz="1600" dirty="0" err="1"/>
              <a:t>Dushoff</a:t>
            </a:r>
            <a:r>
              <a:rPr lang="en-US" sz="1600" dirty="0"/>
              <a:t>, J. (2019). A practical generation-interval-based approach to inferring the strength of epidemics from their speed. </a:t>
            </a:r>
            <a:r>
              <a:rPr lang="en-US" sz="1600" i="1" dirty="0"/>
              <a:t>Epidemics</a:t>
            </a:r>
            <a:r>
              <a:rPr lang="en-US" sz="1600" dirty="0"/>
              <a:t>, </a:t>
            </a:r>
            <a:r>
              <a:rPr lang="en-US" sz="1600" i="1" dirty="0"/>
              <a:t>27</a:t>
            </a:r>
            <a:r>
              <a:rPr lang="en-US" sz="1600" dirty="0"/>
              <a:t>, 12-18.</a:t>
            </a:r>
          </a:p>
        </p:txBody>
      </p:sp>
      <p:sp>
        <p:nvSpPr>
          <p:cNvPr id="10" name="TextBox 9">
            <a:extLst>
              <a:ext uri="{FF2B5EF4-FFF2-40B4-BE49-F238E27FC236}">
                <a16:creationId xmlns:a16="http://schemas.microsoft.com/office/drawing/2014/main" id="{DB244B05-C5D7-4580-8933-5B2F47EB56B0}"/>
              </a:ext>
            </a:extLst>
          </p:cNvPr>
          <p:cNvSpPr txBox="1"/>
          <p:nvPr/>
        </p:nvSpPr>
        <p:spPr>
          <a:xfrm>
            <a:off x="1588801" y="1118403"/>
            <a:ext cx="11052216" cy="1754326"/>
          </a:xfrm>
          <a:prstGeom prst="rect">
            <a:avLst/>
          </a:prstGeom>
          <a:noFill/>
        </p:spPr>
        <p:txBody>
          <a:bodyPr wrap="square" rtlCol="0">
            <a:spAutoFit/>
          </a:bodyPr>
          <a:lstStyle/>
          <a:p>
            <a:r>
              <a:rPr lang="en-US" sz="3600" dirty="0"/>
              <a:t>Individual-level differences in symptomatic and asymptomatic transmission shape population-level dynamics of SARS-CoV-2 outbreaks</a:t>
            </a:r>
          </a:p>
        </p:txBody>
      </p:sp>
      <p:grpSp>
        <p:nvGrpSpPr>
          <p:cNvPr id="26" name="Group 25">
            <a:extLst>
              <a:ext uri="{FF2B5EF4-FFF2-40B4-BE49-F238E27FC236}">
                <a16:creationId xmlns:a16="http://schemas.microsoft.com/office/drawing/2014/main" id="{D5F47239-D996-0E95-7A84-6D55387950BF}"/>
              </a:ext>
            </a:extLst>
          </p:cNvPr>
          <p:cNvGrpSpPr/>
          <p:nvPr/>
        </p:nvGrpSpPr>
        <p:grpSpPr>
          <a:xfrm>
            <a:off x="1408586" y="3641568"/>
            <a:ext cx="10664265" cy="4750018"/>
            <a:chOff x="2038875" y="5279819"/>
            <a:chExt cx="10664265" cy="4750018"/>
          </a:xfrm>
        </p:grpSpPr>
        <p:sp>
          <p:nvSpPr>
            <p:cNvPr id="12" name="TextBox 11">
              <a:extLst>
                <a:ext uri="{FF2B5EF4-FFF2-40B4-BE49-F238E27FC236}">
                  <a16:creationId xmlns:a16="http://schemas.microsoft.com/office/drawing/2014/main" id="{64F9E57F-C64F-4827-8C49-BB9DBDC073C7}"/>
                </a:ext>
              </a:extLst>
            </p:cNvPr>
            <p:cNvSpPr txBox="1"/>
            <p:nvPr/>
          </p:nvSpPr>
          <p:spPr>
            <a:xfrm>
              <a:off x="2501719" y="5279819"/>
              <a:ext cx="10201421" cy="4750018"/>
            </a:xfrm>
            <a:prstGeom prst="rect">
              <a:avLst/>
            </a:prstGeom>
            <a:noFill/>
          </p:spPr>
          <p:txBody>
            <a:bodyPr wrap="square" rtlCol="0">
              <a:spAutoFit/>
            </a:bodyPr>
            <a:lstStyle/>
            <a:p>
              <a:r>
                <a:rPr lang="en-US" sz="4400" b="1" spc="-1" dirty="0">
                  <a:uFill>
                    <a:solidFill>
                      <a:srgbClr val="FFFFFF"/>
                    </a:solidFill>
                  </a:uFill>
                  <a:ea typeface="Georgia" charset="0"/>
                  <a:cs typeface="Georgia" charset="0"/>
                </a:rPr>
                <a:t>Jeremy Harris</a:t>
              </a:r>
              <a:r>
                <a:rPr lang="en-US" sz="4400" spc="-1" baseline="30000" dirty="0">
                  <a:uFill>
                    <a:solidFill>
                      <a:srgbClr val="FFFFFF"/>
                    </a:solidFill>
                  </a:uFill>
                  <a:ea typeface="Georgia" charset="0"/>
                  <a:cs typeface="Georgia" charset="0"/>
                </a:rPr>
                <a:t>1</a:t>
              </a:r>
              <a:r>
                <a:rPr lang="en-US" sz="4400" spc="-1" dirty="0">
                  <a:uFill>
                    <a:solidFill>
                      <a:srgbClr val="FFFFFF"/>
                    </a:solidFill>
                  </a:uFill>
                  <a:ea typeface="Georgia" charset="0"/>
                  <a:cs typeface="Georgia" charset="0"/>
                </a:rPr>
                <a:t>, Sang Woo Park</a:t>
              </a:r>
              <a:r>
                <a:rPr lang="en-US" sz="4400" spc="-1" baseline="30000" dirty="0">
                  <a:uFill>
                    <a:solidFill>
                      <a:srgbClr val="FFFFFF"/>
                    </a:solidFill>
                  </a:uFill>
                  <a:ea typeface="Georgia" charset="0"/>
                  <a:cs typeface="Georgia" charset="0"/>
                </a:rPr>
                <a:t>2</a:t>
              </a:r>
              <a:r>
                <a:rPr lang="en-US" sz="4400" spc="-1" dirty="0">
                  <a:uFill>
                    <a:solidFill>
                      <a:srgbClr val="FFFFFF"/>
                    </a:solidFill>
                  </a:uFill>
                  <a:ea typeface="Georgia" charset="0"/>
                  <a:cs typeface="Georgia" charset="0"/>
                </a:rPr>
                <a:t>, Jonathan Dushoff</a:t>
              </a:r>
              <a:r>
                <a:rPr lang="en-US" sz="4400" spc="-1" baseline="30000" dirty="0">
                  <a:uFill>
                    <a:solidFill>
                      <a:srgbClr val="FFFFFF"/>
                    </a:solidFill>
                  </a:uFill>
                  <a:ea typeface="Georgia" charset="0"/>
                  <a:cs typeface="Georgia" charset="0"/>
                </a:rPr>
                <a:t>3,4,5</a:t>
              </a:r>
              <a:r>
                <a:rPr lang="en-US" sz="4400" spc="-1" dirty="0">
                  <a:uFill>
                    <a:solidFill>
                      <a:srgbClr val="FFFFFF"/>
                    </a:solidFill>
                  </a:uFill>
                  <a:ea typeface="Georgia" charset="0"/>
                  <a:cs typeface="Georgia" charset="0"/>
                </a:rPr>
                <a:t> and </a:t>
              </a:r>
              <a:r>
                <a:rPr lang="en-US" sz="4400" b="1" spc="-1" dirty="0">
                  <a:uFill>
                    <a:solidFill>
                      <a:srgbClr val="FFFFFF"/>
                    </a:solidFill>
                  </a:uFill>
                  <a:ea typeface="Georgia" charset="0"/>
                  <a:cs typeface="Georgia" charset="0"/>
                </a:rPr>
                <a:t>Joshua S. Weitz</a:t>
              </a:r>
              <a:r>
                <a:rPr lang="en-US" sz="4400" spc="-1" baseline="30000" dirty="0">
                  <a:uFill>
                    <a:solidFill>
                      <a:srgbClr val="FFFFFF"/>
                    </a:solidFill>
                  </a:uFill>
                  <a:ea typeface="Georgia" charset="0"/>
                  <a:cs typeface="Georgia" charset="0"/>
                </a:rPr>
                <a:t>1,6</a:t>
              </a:r>
            </a:p>
            <a:p>
              <a:endParaRPr lang="en-US" sz="2800" baseline="30000" dirty="0">
                <a:latin typeface="Lato" panose="020F0502020204030203" pitchFamily="34" charset="0"/>
                <a:cs typeface="Lato" panose="020F0502020204030203" pitchFamily="34" charset="0"/>
              </a:endParaRPr>
            </a:p>
            <a:p>
              <a:r>
                <a:rPr lang="en-US" sz="2800" i="1" spc="-1" dirty="0">
                  <a:uFill>
                    <a:solidFill>
                      <a:srgbClr val="FFFFFF"/>
                    </a:solidFill>
                  </a:uFill>
                  <a:ea typeface="Georgia" charset="0"/>
                  <a:cs typeface="Georgia" charset="0"/>
                </a:rPr>
                <a:t>School of Biological Sciences</a:t>
              </a:r>
              <a:r>
                <a:rPr lang="en-US" sz="2800" i="1" spc="-1" baseline="30000" dirty="0">
                  <a:uFill>
                    <a:solidFill>
                      <a:srgbClr val="FFFFFF"/>
                    </a:solidFill>
                  </a:uFill>
                  <a:ea typeface="Georgia" charset="0"/>
                  <a:cs typeface="Georgia" charset="0"/>
                </a:rPr>
                <a:t>1</a:t>
              </a:r>
              <a:r>
                <a:rPr lang="en-US" sz="2800" i="1" spc="-1" dirty="0">
                  <a:uFill>
                    <a:solidFill>
                      <a:srgbClr val="FFFFFF"/>
                    </a:solidFill>
                  </a:uFill>
                  <a:ea typeface="Georgia" charset="0"/>
                  <a:cs typeface="Georgia" charset="0"/>
                </a:rPr>
                <a:t> and School of Physics</a:t>
              </a:r>
              <a:r>
                <a:rPr lang="en-US" sz="2800" i="1" spc="-1" baseline="30000" dirty="0">
                  <a:uFill>
                    <a:solidFill>
                      <a:srgbClr val="FFFFFF"/>
                    </a:solidFill>
                  </a:uFill>
                  <a:ea typeface="Georgia" charset="0"/>
                  <a:cs typeface="Georgia" charset="0"/>
                </a:rPr>
                <a:t>6</a:t>
              </a:r>
              <a:r>
                <a:rPr lang="en-US" sz="2800" i="1" spc="-1" dirty="0">
                  <a:uFill>
                    <a:solidFill>
                      <a:srgbClr val="FFFFFF"/>
                    </a:solidFill>
                  </a:uFill>
                  <a:ea typeface="Georgia" charset="0"/>
                  <a:cs typeface="Georgia" charset="0"/>
                </a:rPr>
                <a:t>, Georgia Institute of Technology </a:t>
              </a:r>
            </a:p>
            <a:p>
              <a:r>
                <a:rPr lang="en-US" sz="2800" i="1" dirty="0"/>
                <a:t>Department of Ecology and Evolutionary Biology, Princeton University</a:t>
              </a:r>
              <a:r>
                <a:rPr lang="en-US" sz="2800" baseline="30000" dirty="0"/>
                <a:t>2</a:t>
              </a:r>
              <a:endParaRPr lang="en-US" sz="2800" i="1" baseline="30000" dirty="0"/>
            </a:p>
            <a:p>
              <a:r>
                <a:rPr lang="en-US" sz="2800" i="1" dirty="0"/>
                <a:t>Department of Biology</a:t>
              </a:r>
              <a:r>
                <a:rPr lang="en-US" sz="2800" i="1" baseline="30000" dirty="0"/>
                <a:t>3</a:t>
              </a:r>
              <a:r>
                <a:rPr lang="en-US" sz="2800" i="1" dirty="0"/>
                <a:t>, Department of Mathematics and Statistics</a:t>
              </a:r>
              <a:r>
                <a:rPr lang="en-US" sz="2800" i="1" baseline="30000" dirty="0"/>
                <a:t>4</a:t>
              </a:r>
              <a:r>
                <a:rPr lang="en-US" sz="2800" i="1" dirty="0"/>
                <a:t>, and M. G. DeGroote Institute for Infectious Disease Research</a:t>
              </a:r>
              <a:r>
                <a:rPr lang="en-US" sz="2800" i="1" baseline="30000" dirty="0"/>
                <a:t>5</a:t>
              </a:r>
              <a:r>
                <a:rPr lang="en-US" sz="2800" i="1" dirty="0"/>
                <a:t>, McMaster University</a:t>
              </a:r>
              <a:endParaRPr lang="en-US" sz="2800" i="1" spc="-1" dirty="0">
                <a:uFill>
                  <a:solidFill>
                    <a:srgbClr val="FFFFFF"/>
                  </a:solidFill>
                </a:uFill>
                <a:ea typeface="Georgia" charset="0"/>
                <a:cs typeface="Georgia" charset="0"/>
              </a:endParaRPr>
            </a:p>
          </p:txBody>
        </p:sp>
        <p:sp>
          <p:nvSpPr>
            <p:cNvPr id="20" name="Graphic 18">
              <a:extLst>
                <a:ext uri="{FF2B5EF4-FFF2-40B4-BE49-F238E27FC236}">
                  <a16:creationId xmlns:a16="http://schemas.microsoft.com/office/drawing/2014/main" id="{BDF411EE-4753-4C32-9DAF-D5DA024A3893}"/>
                </a:ext>
              </a:extLst>
            </p:cNvPr>
            <p:cNvSpPr/>
            <p:nvPr/>
          </p:nvSpPr>
          <p:spPr>
            <a:xfrm>
              <a:off x="2038875" y="5499275"/>
              <a:ext cx="360430" cy="335196"/>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tx1">
                <a:lumMod val="50000"/>
                <a:lumOff val="50000"/>
              </a:schemeClr>
            </a:solidFill>
            <a:ln w="3663" cap="flat">
              <a:noFill/>
              <a:prstDash val="solid"/>
              <a:miter/>
            </a:ln>
          </p:spPr>
          <p:txBody>
            <a:bodyPr rtlCol="0" anchor="ctr"/>
            <a:lstStyle/>
            <a:p>
              <a:endParaRPr lang="en-US"/>
            </a:p>
          </p:txBody>
        </p:sp>
      </p:grpSp>
      <p:sp>
        <p:nvSpPr>
          <p:cNvPr id="19" name="TextBox 18">
            <a:extLst>
              <a:ext uri="{FF2B5EF4-FFF2-40B4-BE49-F238E27FC236}">
                <a16:creationId xmlns:a16="http://schemas.microsoft.com/office/drawing/2014/main" id="{315520EB-0F65-403D-A973-B17B2A4C2E9D}"/>
              </a:ext>
            </a:extLst>
          </p:cNvPr>
          <p:cNvSpPr txBox="1"/>
          <p:nvPr/>
        </p:nvSpPr>
        <p:spPr>
          <a:xfrm>
            <a:off x="2669306" y="31521227"/>
            <a:ext cx="4137769" cy="954107"/>
          </a:xfrm>
          <a:prstGeom prst="rect">
            <a:avLst/>
          </a:prstGeom>
          <a:noFill/>
        </p:spPr>
        <p:txBody>
          <a:bodyPr wrap="square" rtlCol="0">
            <a:spAutoFit/>
          </a:bodyPr>
          <a:lstStyle/>
          <a:p>
            <a:r>
              <a:rPr lang="en-US" sz="2800" dirty="0">
                <a:latin typeface="Lato" panose="020B0604020202020204" charset="0"/>
                <a:cs typeface="Arial" panose="020B0604020202020204" pitchFamily="34" charset="0"/>
              </a:rPr>
              <a:t>*Take a picture to</a:t>
            </a:r>
            <a:br>
              <a:rPr lang="en-US" sz="2800" dirty="0">
                <a:latin typeface="Lato" panose="020B0604020202020204" charset="0"/>
                <a:cs typeface="Arial" panose="020B0604020202020204" pitchFamily="34" charset="0"/>
              </a:rPr>
            </a:br>
            <a:r>
              <a:rPr lang="en-US" sz="2800" dirty="0">
                <a:latin typeface="Lato" panose="020B0604020202020204" charset="0"/>
                <a:cs typeface="Arial" panose="020B0604020202020204" pitchFamily="34" charset="0"/>
              </a:rPr>
              <a:t>download the preprint</a:t>
            </a:r>
          </a:p>
        </p:txBody>
      </p:sp>
      <p:sp>
        <p:nvSpPr>
          <p:cNvPr id="387" name="TextBox 386">
            <a:extLst>
              <a:ext uri="{FF2B5EF4-FFF2-40B4-BE49-F238E27FC236}">
                <a16:creationId xmlns:a16="http://schemas.microsoft.com/office/drawing/2014/main" id="{FCAC4B58-8623-4DBE-951A-DDF821787031}"/>
              </a:ext>
            </a:extLst>
          </p:cNvPr>
          <p:cNvSpPr txBox="1"/>
          <p:nvPr/>
        </p:nvSpPr>
        <p:spPr>
          <a:xfrm>
            <a:off x="32366298" y="11344673"/>
            <a:ext cx="9524048" cy="1015663"/>
          </a:xfrm>
          <a:prstGeom prst="rect">
            <a:avLst/>
          </a:prstGeom>
          <a:noFill/>
        </p:spPr>
        <p:txBody>
          <a:bodyPr wrap="square" rtlCol="0">
            <a:spAutoFit/>
          </a:bodyPr>
          <a:lstStyle/>
          <a:p>
            <a:r>
              <a:rPr lang="en-US" sz="6000" b="1" dirty="0">
                <a:latin typeface="Lato" panose="020F0502020204030203" pitchFamily="34" charset="0"/>
                <a:cs typeface="Arial" panose="020B0604020202020204" pitchFamily="34" charset="0"/>
              </a:rPr>
              <a:t>Model Framework</a:t>
            </a:r>
            <a:endParaRPr lang="en-US" sz="5400" dirty="0">
              <a:latin typeface="Lato" panose="020F0502020204030203" pitchFamily="34" charset="0"/>
              <a:cs typeface="Arial" panose="020B0604020202020204" pitchFamily="34" charset="0"/>
            </a:endParaRPr>
          </a:p>
        </p:txBody>
      </p:sp>
      <p:sp>
        <p:nvSpPr>
          <p:cNvPr id="11" name="Rectangle 10">
            <a:extLst>
              <a:ext uri="{FF2B5EF4-FFF2-40B4-BE49-F238E27FC236}">
                <a16:creationId xmlns:a16="http://schemas.microsoft.com/office/drawing/2014/main" id="{9F63DCAD-20F0-B9D9-61C7-84A51D6901E9}"/>
              </a:ext>
            </a:extLst>
          </p:cNvPr>
          <p:cNvSpPr/>
          <p:nvPr/>
        </p:nvSpPr>
        <p:spPr>
          <a:xfrm>
            <a:off x="12836192" y="0"/>
            <a:ext cx="18351866" cy="13299153"/>
          </a:xfrm>
          <a:prstGeom prst="rect">
            <a:avLst/>
          </a:prstGeom>
          <a:solidFill>
            <a:srgbClr val="BCE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Nova" panose="020F0502020204030204" pitchFamily="34" charset="0"/>
            </a:endParaRPr>
          </a:p>
        </p:txBody>
      </p:sp>
      <p:sp>
        <p:nvSpPr>
          <p:cNvPr id="929" name="TextBox 928">
            <a:extLst>
              <a:ext uri="{FF2B5EF4-FFF2-40B4-BE49-F238E27FC236}">
                <a16:creationId xmlns:a16="http://schemas.microsoft.com/office/drawing/2014/main" id="{CB6404AD-08E2-91E7-1D32-250B066DCEE8}"/>
              </a:ext>
            </a:extLst>
          </p:cNvPr>
          <p:cNvSpPr txBox="1"/>
          <p:nvPr/>
        </p:nvSpPr>
        <p:spPr>
          <a:xfrm>
            <a:off x="34015049" y="29317158"/>
            <a:ext cx="9524048" cy="830997"/>
          </a:xfrm>
          <a:prstGeom prst="rect">
            <a:avLst/>
          </a:prstGeom>
          <a:noFill/>
        </p:spPr>
        <p:txBody>
          <a:bodyPr wrap="square" rtlCol="0">
            <a:spAutoFit/>
          </a:bodyPr>
          <a:lstStyle/>
          <a:p>
            <a:r>
              <a:rPr lang="en-US" sz="4800" b="1" dirty="0">
                <a:latin typeface="Lato" panose="020F0502020204030203" pitchFamily="34" charset="0"/>
                <a:cs typeface="Arial" panose="020B0604020202020204" pitchFamily="34" charset="0"/>
              </a:rPr>
              <a:t>Funding</a:t>
            </a:r>
            <a:endParaRPr lang="en-US" sz="4800" dirty="0">
              <a:latin typeface="Lato" panose="020F0502020204030203" pitchFamily="34" charset="0"/>
              <a:cs typeface="Arial" panose="020B0604020202020204" pitchFamily="34" charset="0"/>
            </a:endParaRPr>
          </a:p>
        </p:txBody>
      </p:sp>
      <p:sp>
        <p:nvSpPr>
          <p:cNvPr id="933" name="Title 4">
            <a:extLst>
              <a:ext uri="{FF2B5EF4-FFF2-40B4-BE49-F238E27FC236}">
                <a16:creationId xmlns:a16="http://schemas.microsoft.com/office/drawing/2014/main" id="{731B4426-DE18-7A50-480C-5231A4FB27FB}"/>
              </a:ext>
            </a:extLst>
          </p:cNvPr>
          <p:cNvSpPr txBox="1">
            <a:spLocks/>
          </p:cNvSpPr>
          <p:nvPr/>
        </p:nvSpPr>
        <p:spPr>
          <a:xfrm>
            <a:off x="13664858" y="1559873"/>
            <a:ext cx="16561483" cy="10179406"/>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lnSpc>
                <a:spcPct val="150000"/>
              </a:lnSpc>
            </a:pP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Time-scale differences between </a:t>
            </a:r>
          </a:p>
          <a:p>
            <a:pPr algn="l">
              <a:lnSpc>
                <a:spcPct val="150000"/>
              </a:lnSpc>
            </a:pPr>
            <a:r>
              <a:rPr lang="en-US" sz="7200" b="1"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asymptomatic vs. symptomatic infections    </a:t>
            </a: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                lead to </a:t>
            </a:r>
            <a:r>
              <a:rPr lang="en-US" sz="7200" u="sng"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changes in the relevance of</a:t>
            </a:r>
          </a:p>
          <a:p>
            <a:pPr algn="l">
              <a:lnSpc>
                <a:spcPct val="150000"/>
              </a:lnSpc>
            </a:pP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	</a:t>
            </a:r>
            <a:r>
              <a:rPr lang="en-US" sz="7200" u="sng"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asymptomatic carriers</a:t>
            </a: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 </a:t>
            </a:r>
          </a:p>
          <a:p>
            <a:pPr algn="l">
              <a:lnSpc>
                <a:spcPct val="150000"/>
              </a:lnSpc>
            </a:pP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     over the course of an epidemic</a:t>
            </a:r>
          </a:p>
        </p:txBody>
      </p:sp>
      <p:pic>
        <p:nvPicPr>
          <p:cNvPr id="1026" name="Picture 2" descr="Image result for github logo"/>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2206661" y="11093506"/>
            <a:ext cx="1217347" cy="1217347"/>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a:extLst>
              <a:ext uri="{FF2B5EF4-FFF2-40B4-BE49-F238E27FC236}">
                <a16:creationId xmlns:a16="http://schemas.microsoft.com/office/drawing/2014/main" id="{41D00336-6BC2-BDDD-8DC4-FBA264A46250}"/>
              </a:ext>
            </a:extLst>
          </p:cNvPr>
          <p:cNvPicPr>
            <a:picLocks noChangeAspect="1"/>
          </p:cNvPicPr>
          <p:nvPr/>
        </p:nvPicPr>
        <p:blipFill>
          <a:blip r:embed="rId4"/>
          <a:stretch>
            <a:fillRect/>
          </a:stretch>
        </p:blipFill>
        <p:spPr>
          <a:xfrm>
            <a:off x="6091296" y="9293552"/>
            <a:ext cx="3835400" cy="1206500"/>
          </a:xfrm>
          <a:prstGeom prst="rect">
            <a:avLst/>
          </a:prstGeom>
        </p:spPr>
      </p:pic>
      <p:pic>
        <p:nvPicPr>
          <p:cNvPr id="940" name="Picture 939">
            <a:extLst>
              <a:ext uri="{FF2B5EF4-FFF2-40B4-BE49-F238E27FC236}">
                <a16:creationId xmlns:a16="http://schemas.microsoft.com/office/drawing/2014/main" id="{81F23DA9-F42C-D4DE-5E49-2987D61F27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49854" y="8591159"/>
            <a:ext cx="4118117" cy="2338757"/>
          </a:xfrm>
          <a:prstGeom prst="rect">
            <a:avLst/>
          </a:prstGeom>
        </p:spPr>
      </p:pic>
      <p:pic>
        <p:nvPicPr>
          <p:cNvPr id="939" name="Picture 938" descr="Qr code&#10;&#10;Description automatically generated">
            <a:extLst>
              <a:ext uri="{FF2B5EF4-FFF2-40B4-BE49-F238E27FC236}">
                <a16:creationId xmlns:a16="http://schemas.microsoft.com/office/drawing/2014/main" id="{DCEE13E8-8A40-00F1-1ACE-8A33B452CF6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24008" y="11098929"/>
            <a:ext cx="1206500" cy="1206500"/>
          </a:xfrm>
          <a:prstGeom prst="rect">
            <a:avLst/>
          </a:prstGeom>
        </p:spPr>
      </p:pic>
      <p:sp>
        <p:nvSpPr>
          <p:cNvPr id="941" name="TextBox 940">
            <a:extLst>
              <a:ext uri="{FF2B5EF4-FFF2-40B4-BE49-F238E27FC236}">
                <a16:creationId xmlns:a16="http://schemas.microsoft.com/office/drawing/2014/main" id="{6C2E0119-2755-6088-3E9F-D94205C4B6F5}"/>
              </a:ext>
            </a:extLst>
          </p:cNvPr>
          <p:cNvSpPr txBox="1"/>
          <p:nvPr/>
        </p:nvSpPr>
        <p:spPr>
          <a:xfrm>
            <a:off x="2327989" y="12306374"/>
            <a:ext cx="6451715" cy="584775"/>
          </a:xfrm>
          <a:prstGeom prst="rect">
            <a:avLst/>
          </a:prstGeom>
          <a:noFill/>
        </p:spPr>
        <p:txBody>
          <a:bodyPr wrap="square" rtlCol="0">
            <a:spAutoFit/>
          </a:bodyPr>
          <a:lstStyle/>
          <a:p>
            <a:r>
              <a:rPr lang="en-US" sz="1600" b="1" dirty="0"/>
              <a:t>Project Repository:</a:t>
            </a:r>
            <a:r>
              <a:rPr lang="en-US" sz="1600" dirty="0"/>
              <a:t> </a:t>
            </a:r>
          </a:p>
          <a:p>
            <a:r>
              <a:rPr lang="en-US" sz="1600" dirty="0"/>
              <a:t>https://</a:t>
            </a:r>
            <a:r>
              <a:rPr lang="en-US" sz="1600" dirty="0" err="1"/>
              <a:t>github.com</a:t>
            </a:r>
            <a:r>
              <a:rPr lang="en-US" sz="1600" dirty="0"/>
              <a:t>/Jeremy-D-Harris/</a:t>
            </a:r>
            <a:r>
              <a:rPr lang="en-US" sz="1600" dirty="0" err="1"/>
              <a:t>Asymptomatic_Transmission_COVID</a:t>
            </a:r>
            <a:endParaRPr lang="en-US" sz="1600" dirty="0"/>
          </a:p>
        </p:txBody>
      </p:sp>
      <p:pic>
        <p:nvPicPr>
          <p:cNvPr id="942" name="Picture 941">
            <a:extLst>
              <a:ext uri="{FF2B5EF4-FFF2-40B4-BE49-F238E27FC236}">
                <a16:creationId xmlns:a16="http://schemas.microsoft.com/office/drawing/2014/main" id="{7C0B1DAC-B25B-9CE0-3BB4-4AB5F12C5CFC}"/>
              </a:ext>
            </a:extLst>
          </p:cNvPr>
          <p:cNvPicPr>
            <a:picLocks noChangeAspect="1"/>
          </p:cNvPicPr>
          <p:nvPr/>
        </p:nvPicPr>
        <p:blipFill>
          <a:blip r:embed="rId7"/>
          <a:stretch>
            <a:fillRect/>
          </a:stretch>
        </p:blipFill>
        <p:spPr>
          <a:xfrm>
            <a:off x="6415949" y="30489072"/>
            <a:ext cx="1511423" cy="1953224"/>
          </a:xfrm>
          <a:prstGeom prst="rect">
            <a:avLst/>
          </a:prstGeom>
        </p:spPr>
      </p:pic>
      <p:pic>
        <p:nvPicPr>
          <p:cNvPr id="948" name="Picture 947">
            <a:extLst>
              <a:ext uri="{FF2B5EF4-FFF2-40B4-BE49-F238E27FC236}">
                <a16:creationId xmlns:a16="http://schemas.microsoft.com/office/drawing/2014/main" id="{1DFD6F21-3B06-1242-6FF7-2DEFA3189D7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71440" y="14142681"/>
            <a:ext cx="8293867" cy="6730078"/>
          </a:xfrm>
          <a:prstGeom prst="rect">
            <a:avLst/>
          </a:prstGeom>
        </p:spPr>
      </p:pic>
      <p:pic>
        <p:nvPicPr>
          <p:cNvPr id="950" name="Picture 949">
            <a:extLst>
              <a:ext uri="{FF2B5EF4-FFF2-40B4-BE49-F238E27FC236}">
                <a16:creationId xmlns:a16="http://schemas.microsoft.com/office/drawing/2014/main" id="{778A86B3-93A3-B9AB-E3DF-2C03E88D41C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497911" y="14225071"/>
            <a:ext cx="8192332" cy="6647688"/>
          </a:xfrm>
          <a:prstGeom prst="rect">
            <a:avLst/>
          </a:prstGeom>
        </p:spPr>
      </p:pic>
      <p:pic>
        <p:nvPicPr>
          <p:cNvPr id="952" name="Picture 951">
            <a:extLst>
              <a:ext uri="{FF2B5EF4-FFF2-40B4-BE49-F238E27FC236}">
                <a16:creationId xmlns:a16="http://schemas.microsoft.com/office/drawing/2014/main" id="{DFBB707C-ABD4-81CF-D0C6-7B616D5B391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970909" y="22120882"/>
            <a:ext cx="10040941" cy="10321414"/>
          </a:xfrm>
          <a:prstGeom prst="rect">
            <a:avLst/>
          </a:prstGeom>
        </p:spPr>
      </p:pic>
      <p:pic>
        <p:nvPicPr>
          <p:cNvPr id="957" name="Picture 956" descr="Logo&#10;&#10;Description automatically generated with low confidence">
            <a:extLst>
              <a:ext uri="{FF2B5EF4-FFF2-40B4-BE49-F238E27FC236}">
                <a16:creationId xmlns:a16="http://schemas.microsoft.com/office/drawing/2014/main" id="{2D374106-7479-3F67-83F8-954F33A8CA56}"/>
              </a:ext>
            </a:extLst>
          </p:cNvPr>
          <p:cNvPicPr>
            <a:picLocks noChangeAspect="1"/>
          </p:cNvPicPr>
          <p:nvPr/>
        </p:nvPicPr>
        <p:blipFill rotWithShape="1">
          <a:blip r:embed="rId11">
            <a:alphaModFix/>
          </a:blip>
          <a:srcRect l="8751" t="38096" r="8749" b="42775"/>
          <a:stretch/>
        </p:blipFill>
        <p:spPr>
          <a:xfrm>
            <a:off x="34295981" y="30260374"/>
            <a:ext cx="6826464" cy="830997"/>
          </a:xfrm>
          <a:prstGeom prst="rect">
            <a:avLst/>
          </a:prstGeom>
          <a:solidFill>
            <a:srgbClr val="0070C0"/>
          </a:solidFill>
        </p:spPr>
      </p:pic>
      <p:sp>
        <p:nvSpPr>
          <p:cNvPr id="959" name="Rectangle 958">
            <a:extLst>
              <a:ext uri="{FF2B5EF4-FFF2-40B4-BE49-F238E27FC236}">
                <a16:creationId xmlns:a16="http://schemas.microsoft.com/office/drawing/2014/main" id="{C6A0667E-DBA9-2330-647C-3FE09E635E03}"/>
              </a:ext>
            </a:extLst>
          </p:cNvPr>
          <p:cNvSpPr/>
          <p:nvPr/>
        </p:nvSpPr>
        <p:spPr>
          <a:xfrm>
            <a:off x="34015049" y="31602922"/>
            <a:ext cx="7636522" cy="400110"/>
          </a:xfrm>
          <a:prstGeom prst="rect">
            <a:avLst/>
          </a:prstGeom>
        </p:spPr>
        <p:txBody>
          <a:bodyPr wrap="square">
            <a:spAutoFit/>
          </a:bodyPr>
          <a:lstStyle/>
          <a:p>
            <a:r>
              <a:rPr lang="en-US" sz="2000" b="1" dirty="0"/>
              <a:t>Acknowledgments: </a:t>
            </a:r>
            <a:r>
              <a:rPr lang="en-US" sz="2000" dirty="0"/>
              <a:t>Simons Foundation, award number AWD-001014</a:t>
            </a:r>
          </a:p>
        </p:txBody>
      </p:sp>
      <p:pic>
        <p:nvPicPr>
          <p:cNvPr id="960" name="Picture 23" descr="Diagram&#10;&#10;Description automatically generated">
            <a:extLst>
              <a:ext uri="{FF2B5EF4-FFF2-40B4-BE49-F238E27FC236}">
                <a16:creationId xmlns:a16="http://schemas.microsoft.com/office/drawing/2014/main" id="{D1542777-25F3-5418-AEC0-0C6929C20091}"/>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2366298" y="2322839"/>
            <a:ext cx="9220200" cy="7573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64" name="Rectangle 963">
            <a:extLst>
              <a:ext uri="{FF2B5EF4-FFF2-40B4-BE49-F238E27FC236}">
                <a16:creationId xmlns:a16="http://schemas.microsoft.com/office/drawing/2014/main" id="{B9617504-9C20-7CA4-0A2A-6EDDA78B40F8}"/>
              </a:ext>
            </a:extLst>
          </p:cNvPr>
          <p:cNvSpPr/>
          <p:nvPr/>
        </p:nvSpPr>
        <p:spPr>
          <a:xfrm>
            <a:off x="25785450" y="21798677"/>
            <a:ext cx="16459200" cy="2509598"/>
          </a:xfrm>
          <a:prstGeom prst="rect">
            <a:avLst/>
          </a:prstGeom>
        </p:spPr>
        <p:txBody>
          <a:bodyPr wrap="square">
            <a:spAutoFit/>
          </a:bodyPr>
          <a:lstStyle/>
          <a:p>
            <a:pPr algn="just">
              <a:lnSpc>
                <a:spcPct val="110000"/>
              </a:lnSpc>
              <a:spcAft>
                <a:spcPts val="1800"/>
              </a:spcAft>
              <a:buClr>
                <a:srgbClr val="F3B710"/>
              </a:buClr>
              <a:buSzPct val="130000"/>
            </a:pPr>
            <a:r>
              <a:rPr lang="en-US" altLang="zh-TW" sz="2400" b="1" spc="-1" dirty="0">
                <a:solidFill>
                  <a:srgbClr val="000000"/>
                </a:solidFill>
                <a:uFill>
                  <a:solidFill>
                    <a:srgbClr val="FFFFFF"/>
                  </a:solidFill>
                </a:uFill>
                <a:ea typeface="Georgia" charset="0"/>
                <a:cs typeface="Georgia" charset="0"/>
              </a:rPr>
              <a:t>Figure 1. Longer time sales of asymptomatic infections cause increases the proportion of asymptomatic transmission. </a:t>
            </a:r>
            <a:r>
              <a:rPr lang="en-US" altLang="zh-TW" sz="2400" spc="-1" dirty="0">
                <a:solidFill>
                  <a:srgbClr val="000000"/>
                </a:solidFill>
                <a:uFill>
                  <a:solidFill>
                    <a:srgbClr val="FFFFFF"/>
                  </a:solidFill>
                </a:uFill>
                <a:ea typeface="Georgia" charset="0"/>
                <a:cs typeface="Georgia" charset="0"/>
              </a:rPr>
              <a:t>Setting the infectious period of symptomatic individuals to </a:t>
            </a:r>
            <a:r>
              <a:rPr lang="en-US" altLang="zh-TW" sz="2400" i="1" spc="-1" dirty="0">
                <a:solidFill>
                  <a:srgbClr val="000000"/>
                </a:solidFill>
                <a:uFill>
                  <a:solidFill>
                    <a:srgbClr val="FFFFFF"/>
                  </a:solidFill>
                </a:uFill>
                <a:ea typeface="Georgia" charset="0"/>
                <a:cs typeface="Georgia" charset="0"/>
              </a:rPr>
              <a:t>T</a:t>
            </a:r>
            <a:r>
              <a:rPr lang="en-US" altLang="zh-TW" sz="2400" i="1" spc="-1" baseline="-25000" dirty="0">
                <a:solidFill>
                  <a:srgbClr val="000000"/>
                </a:solidFill>
                <a:uFill>
                  <a:solidFill>
                    <a:srgbClr val="FFFFFF"/>
                  </a:solidFill>
                </a:uFill>
                <a:ea typeface="Georgia" charset="0"/>
                <a:cs typeface="Georgia" charset="0"/>
              </a:rPr>
              <a:t>s</a:t>
            </a:r>
            <a:r>
              <a:rPr lang="en-US" altLang="zh-TW" sz="2400" spc="-1" dirty="0">
                <a:solidFill>
                  <a:srgbClr val="000000"/>
                </a:solidFill>
                <a:uFill>
                  <a:solidFill>
                    <a:srgbClr val="FFFFFF"/>
                  </a:solidFill>
                </a:uFill>
                <a:ea typeface="Georgia" charset="0"/>
                <a:cs typeface="Georgia" charset="0"/>
              </a:rPr>
              <a:t> = 5 days, we increase the infectious period of asymptomatic carriers from </a:t>
            </a:r>
            <a:r>
              <a:rPr lang="en-US" altLang="zh-TW" sz="2400" i="1" spc="-1" dirty="0">
                <a:solidFill>
                  <a:srgbClr val="000000"/>
                </a:solidFill>
                <a:uFill>
                  <a:solidFill>
                    <a:srgbClr val="FFFFFF"/>
                  </a:solidFill>
                </a:uFill>
                <a:ea typeface="Georgia" charset="0"/>
                <a:cs typeface="Georgia" charset="0"/>
              </a:rPr>
              <a:t>T</a:t>
            </a:r>
            <a:r>
              <a:rPr lang="en-US" altLang="zh-TW" sz="2400" i="1" spc="-1" baseline="-25000" dirty="0">
                <a:solidFill>
                  <a:srgbClr val="000000"/>
                </a:solidFill>
                <a:uFill>
                  <a:solidFill>
                    <a:srgbClr val="FFFFFF"/>
                  </a:solidFill>
                </a:uFill>
                <a:ea typeface="Georgia" charset="0"/>
                <a:cs typeface="Georgia" charset="0"/>
              </a:rPr>
              <a:t>a</a:t>
            </a:r>
            <a:r>
              <a:rPr lang="en-US" altLang="zh-TW" sz="2400" spc="-1" dirty="0">
                <a:solidFill>
                  <a:srgbClr val="000000"/>
                </a:solidFill>
                <a:uFill>
                  <a:solidFill>
                    <a:srgbClr val="FFFFFF"/>
                  </a:solidFill>
                </a:uFill>
                <a:ea typeface="Georgia" charset="0"/>
                <a:cs typeface="Georgia" charset="0"/>
              </a:rPr>
              <a:t> = 5 days (dark blue), </a:t>
            </a:r>
            <a:r>
              <a:rPr lang="en-US" altLang="zh-TW" sz="2400" i="1" spc="-1" dirty="0">
                <a:solidFill>
                  <a:srgbClr val="000000"/>
                </a:solidFill>
                <a:uFill>
                  <a:solidFill>
                    <a:srgbClr val="FFFFFF"/>
                  </a:solidFill>
                </a:uFill>
                <a:ea typeface="Georgia" charset="0"/>
                <a:cs typeface="Georgia" charset="0"/>
              </a:rPr>
              <a:t>T</a:t>
            </a:r>
            <a:r>
              <a:rPr lang="en-US" altLang="zh-TW" sz="2400" i="1" spc="-1" baseline="-25000" dirty="0">
                <a:solidFill>
                  <a:srgbClr val="000000"/>
                </a:solidFill>
                <a:uFill>
                  <a:solidFill>
                    <a:srgbClr val="FFFFFF"/>
                  </a:solidFill>
                </a:uFill>
                <a:ea typeface="Georgia" charset="0"/>
                <a:cs typeface="Georgia" charset="0"/>
              </a:rPr>
              <a:t>a</a:t>
            </a:r>
            <a:r>
              <a:rPr lang="en-US" altLang="zh-TW" sz="2400" spc="-1" dirty="0">
                <a:solidFill>
                  <a:srgbClr val="000000"/>
                </a:solidFill>
                <a:uFill>
                  <a:solidFill>
                    <a:srgbClr val="FFFFFF"/>
                  </a:solidFill>
                </a:uFill>
                <a:ea typeface="Georgia" charset="0"/>
                <a:cs typeface="Georgia" charset="0"/>
              </a:rPr>
              <a:t> = 6 days (purple), </a:t>
            </a:r>
            <a:r>
              <a:rPr lang="en-US" altLang="zh-TW" sz="2400" i="1" spc="-1" dirty="0">
                <a:solidFill>
                  <a:srgbClr val="000000"/>
                </a:solidFill>
                <a:uFill>
                  <a:solidFill>
                    <a:srgbClr val="FFFFFF"/>
                  </a:solidFill>
                </a:uFill>
                <a:ea typeface="Georgia" charset="0"/>
                <a:cs typeface="Georgia" charset="0"/>
              </a:rPr>
              <a:t>T</a:t>
            </a:r>
            <a:r>
              <a:rPr lang="en-US" altLang="zh-TW" sz="2400" i="1" spc="-1" baseline="-25000" dirty="0">
                <a:solidFill>
                  <a:srgbClr val="000000"/>
                </a:solidFill>
                <a:uFill>
                  <a:solidFill>
                    <a:srgbClr val="FFFFFF"/>
                  </a:solidFill>
                </a:uFill>
                <a:ea typeface="Georgia" charset="0"/>
                <a:cs typeface="Georgia" charset="0"/>
              </a:rPr>
              <a:t>a</a:t>
            </a:r>
            <a:r>
              <a:rPr lang="en-US" altLang="zh-TW" sz="2400" spc="-1" dirty="0">
                <a:solidFill>
                  <a:srgbClr val="000000"/>
                </a:solidFill>
                <a:uFill>
                  <a:solidFill>
                    <a:srgbClr val="FFFFFF"/>
                  </a:solidFill>
                </a:uFill>
                <a:ea typeface="Georgia" charset="0"/>
                <a:cs typeface="Georgia" charset="0"/>
              </a:rPr>
              <a:t> = 8 days (light blue).</a:t>
            </a:r>
            <a:r>
              <a:rPr lang="en-US" altLang="zh-TW" sz="2400" b="1" spc="-1" dirty="0">
                <a:solidFill>
                  <a:srgbClr val="000000"/>
                </a:solidFill>
                <a:uFill>
                  <a:solidFill>
                    <a:srgbClr val="FFFFFF"/>
                  </a:solidFill>
                </a:uFill>
                <a:ea typeface="Georgia" charset="0"/>
                <a:cs typeface="Georgia" charset="0"/>
              </a:rPr>
              <a:t> </a:t>
            </a:r>
            <a:r>
              <a:rPr lang="en-US" altLang="zh-TW" sz="2400" b="1" spc="-1" dirty="0">
                <a:uFill>
                  <a:solidFill>
                    <a:srgbClr val="FFFFFF"/>
                  </a:solidFill>
                </a:uFill>
                <a:ea typeface="Georgia" charset="0"/>
                <a:cs typeface="Georgia" charset="0"/>
              </a:rPr>
              <a:t>(A-D) </a:t>
            </a:r>
            <a:r>
              <a:rPr lang="en-US" altLang="zh-TW" sz="2400" spc="-1" dirty="0">
                <a:uFill>
                  <a:solidFill>
                    <a:srgbClr val="FFFFFF"/>
                  </a:solidFill>
                </a:uFill>
                <a:ea typeface="Georgia" charset="0"/>
                <a:cs typeface="Georgia" charset="0"/>
              </a:rPr>
              <a:t>Without intervention the susceptible population is depleted. As new infections decrease, the proportion of asymptomatic transmission increases when the asymptomatic infectious period </a:t>
            </a:r>
            <a:r>
              <a:rPr lang="en-US" altLang="zh-TW" sz="2400" u="sng" spc="-1" dirty="0">
                <a:uFill>
                  <a:solidFill>
                    <a:srgbClr val="FFFFFF"/>
                  </a:solidFill>
                </a:uFill>
                <a:ea typeface="Georgia" charset="0"/>
                <a:cs typeface="Georgia" charset="0"/>
              </a:rPr>
              <a:t>is longer. </a:t>
            </a:r>
            <a:r>
              <a:rPr lang="en-US" altLang="zh-TW" sz="2400" b="1" spc="-1" dirty="0">
                <a:uFill>
                  <a:solidFill>
                    <a:srgbClr val="FFFFFF"/>
                  </a:solidFill>
                </a:uFill>
                <a:ea typeface="Georgia" charset="0"/>
                <a:cs typeface="Georgia" charset="0"/>
              </a:rPr>
              <a:t>(E-H) </a:t>
            </a:r>
            <a:r>
              <a:rPr lang="en-US" altLang="zh-TW" sz="2400" spc="-1" dirty="0">
                <a:uFill>
                  <a:solidFill>
                    <a:srgbClr val="FFFFFF"/>
                  </a:solidFill>
                </a:uFill>
                <a:ea typeface="Georgia" charset="0"/>
                <a:cs typeface="Georgia" charset="0"/>
              </a:rPr>
              <a:t>Changes in the proportion of asymptomatic transmission are comparable with intervention when the reproduction number is reduced to similar levels as with susceptible depletion.</a:t>
            </a:r>
            <a:endParaRPr lang="fr-FR" sz="2400" spc="-1" dirty="0">
              <a:uFill>
                <a:solidFill>
                  <a:srgbClr val="FFFFFF"/>
                </a:solidFill>
              </a:uFill>
              <a:ea typeface="Helvetica" charset="0"/>
              <a:cs typeface="Helvetica" charset="0"/>
            </a:endParaRPr>
          </a:p>
        </p:txBody>
      </p:sp>
      <p:sp>
        <p:nvSpPr>
          <p:cNvPr id="965" name="Rectangle 964">
            <a:extLst>
              <a:ext uri="{FF2B5EF4-FFF2-40B4-BE49-F238E27FC236}">
                <a16:creationId xmlns:a16="http://schemas.microsoft.com/office/drawing/2014/main" id="{4836984C-8D20-89DC-FBD8-80C6F036923B}"/>
              </a:ext>
            </a:extLst>
          </p:cNvPr>
          <p:cNvSpPr/>
          <p:nvPr/>
        </p:nvSpPr>
        <p:spPr>
          <a:xfrm>
            <a:off x="25785450" y="24451590"/>
            <a:ext cx="16459200" cy="2308324"/>
          </a:xfrm>
          <a:prstGeom prst="rect">
            <a:avLst/>
          </a:prstGeom>
        </p:spPr>
        <p:txBody>
          <a:bodyPr wrap="square">
            <a:spAutoFit/>
          </a:bodyPr>
          <a:lstStyle/>
          <a:p>
            <a:pPr algn="just">
              <a:spcAft>
                <a:spcPts val="1800"/>
              </a:spcAft>
            </a:pPr>
            <a:r>
              <a:rPr lang="en-GB" sz="2400" b="1" spc="-1" dirty="0">
                <a:solidFill>
                  <a:srgbClr val="000000"/>
                </a:solidFill>
                <a:uFill>
                  <a:solidFill>
                    <a:srgbClr val="FFFFFF"/>
                  </a:solidFill>
                </a:uFill>
                <a:ea typeface="Helvetica" charset="0"/>
                <a:cs typeface="Helvetica" charset="0"/>
              </a:rPr>
              <a:t>Figure 2. </a:t>
            </a:r>
            <a:r>
              <a:rPr lang="en-US" sz="2400" b="1" spc="-1" dirty="0">
                <a:solidFill>
                  <a:srgbClr val="000000"/>
                </a:solidFill>
                <a:uFill>
                  <a:solidFill>
                    <a:srgbClr val="FFFFFF"/>
                  </a:solidFill>
                </a:uFill>
                <a:ea typeface="Helvetica" charset="0"/>
                <a:cs typeface="Helvetica" charset="0"/>
              </a:rPr>
              <a:t>Longer generation intervals coupled with assortative transmission increase the proportion asymptomatic transmission and  incidence.</a:t>
            </a:r>
            <a:r>
              <a:rPr lang="fr-FR" sz="2400" b="1" spc="-1" dirty="0">
                <a:uFill>
                  <a:solidFill>
                    <a:srgbClr val="FFFFFF"/>
                  </a:solidFill>
                </a:uFill>
                <a:ea typeface="Helvetica" charset="0"/>
                <a:cs typeface="Helvetica" charset="0"/>
              </a:rPr>
              <a:t> </a:t>
            </a:r>
            <a:r>
              <a:rPr lang="fr-FR" sz="2400" spc="-1" dirty="0">
                <a:uFill>
                  <a:solidFill>
                    <a:srgbClr val="FFFFFF"/>
                  </a:solidFill>
                </a:uFill>
                <a:ea typeface="Helvetica" charset="0"/>
                <a:cs typeface="Helvetica" charset="0"/>
              </a:rPr>
              <a:t>Setting the symptomatic infectious period to </a:t>
            </a:r>
            <a:r>
              <a:rPr lang="en-US" altLang="zh-TW" sz="2400" i="1" spc="-1" dirty="0">
                <a:solidFill>
                  <a:srgbClr val="000000"/>
                </a:solidFill>
                <a:uFill>
                  <a:solidFill>
                    <a:srgbClr val="FFFFFF"/>
                  </a:solidFill>
                </a:uFill>
                <a:ea typeface="Georgia" charset="0"/>
                <a:cs typeface="Georgia" charset="0"/>
              </a:rPr>
              <a:t>T</a:t>
            </a:r>
            <a:r>
              <a:rPr lang="en-US" altLang="zh-TW" sz="2400" i="1" spc="-1" baseline="-25000" dirty="0">
                <a:solidFill>
                  <a:srgbClr val="000000"/>
                </a:solidFill>
                <a:uFill>
                  <a:solidFill>
                    <a:srgbClr val="FFFFFF"/>
                  </a:solidFill>
                </a:uFill>
                <a:ea typeface="Georgia" charset="0"/>
                <a:cs typeface="Georgia" charset="0"/>
              </a:rPr>
              <a:t>s</a:t>
            </a:r>
            <a:r>
              <a:rPr lang="fr-FR" sz="2400" spc="-1" dirty="0">
                <a:uFill>
                  <a:solidFill>
                    <a:srgbClr val="FFFFFF"/>
                  </a:solidFill>
                </a:uFill>
                <a:ea typeface="Helvetica" charset="0"/>
                <a:cs typeface="Helvetica" charset="0"/>
              </a:rPr>
              <a:t> = 5 days, the dashed lines correspond to increasing assortative transmission such that the exponential growth rate and initial proportion of asymptomatic incidence match across simulations. The asymptomatic infectious period is </a:t>
            </a:r>
            <a:r>
              <a:rPr lang="en-US" altLang="zh-TW" sz="2400" i="1" spc="-1" dirty="0">
                <a:solidFill>
                  <a:srgbClr val="000000"/>
                </a:solidFill>
                <a:uFill>
                  <a:solidFill>
                    <a:srgbClr val="FFFFFF"/>
                  </a:solidFill>
                </a:uFill>
                <a:ea typeface="Georgia" charset="0"/>
                <a:cs typeface="Georgia" charset="0"/>
              </a:rPr>
              <a:t>T</a:t>
            </a:r>
            <a:r>
              <a:rPr lang="en-US" altLang="zh-TW" sz="2400" i="1" spc="-1" baseline="-25000" dirty="0">
                <a:solidFill>
                  <a:srgbClr val="000000"/>
                </a:solidFill>
                <a:uFill>
                  <a:solidFill>
                    <a:srgbClr val="FFFFFF"/>
                  </a:solidFill>
                </a:uFill>
                <a:ea typeface="Georgia" charset="0"/>
                <a:cs typeface="Georgia" charset="0"/>
              </a:rPr>
              <a:t>a</a:t>
            </a:r>
            <a:r>
              <a:rPr lang="fr-FR" sz="2400" spc="-1" dirty="0">
                <a:uFill>
                  <a:solidFill>
                    <a:srgbClr val="FFFFFF"/>
                  </a:solidFill>
                </a:uFill>
                <a:ea typeface="Helvetica" charset="0"/>
                <a:cs typeface="Helvetica" charset="0"/>
              </a:rPr>
              <a:t> = 5 days (dark blue) and </a:t>
            </a:r>
            <a:r>
              <a:rPr lang="en-US" altLang="zh-TW" sz="2400" i="1" spc="-1" dirty="0">
                <a:solidFill>
                  <a:srgbClr val="000000"/>
                </a:solidFill>
                <a:uFill>
                  <a:solidFill>
                    <a:srgbClr val="FFFFFF"/>
                  </a:solidFill>
                </a:uFill>
                <a:ea typeface="Georgia" charset="0"/>
                <a:cs typeface="Georgia" charset="0"/>
              </a:rPr>
              <a:t>T</a:t>
            </a:r>
            <a:r>
              <a:rPr lang="en-US" altLang="zh-TW" sz="2400" i="1" spc="-1" baseline="-25000" dirty="0">
                <a:solidFill>
                  <a:srgbClr val="000000"/>
                </a:solidFill>
                <a:uFill>
                  <a:solidFill>
                    <a:srgbClr val="FFFFFF"/>
                  </a:solidFill>
                </a:uFill>
                <a:ea typeface="Georgia" charset="0"/>
                <a:cs typeface="Georgia" charset="0"/>
              </a:rPr>
              <a:t>a</a:t>
            </a:r>
            <a:r>
              <a:rPr lang="fr-FR" sz="2400" spc="-1" dirty="0">
                <a:uFill>
                  <a:solidFill>
                    <a:srgbClr val="FFFFFF"/>
                  </a:solidFill>
                </a:uFill>
                <a:ea typeface="Helvetica" charset="0"/>
                <a:cs typeface="Helvetica" charset="0"/>
              </a:rPr>
              <a:t> = 8 days (light blue). For comparison, solid light blue curve is when </a:t>
            </a:r>
            <a:r>
              <a:rPr lang="en-US" altLang="zh-TW" sz="2400" i="1" spc="-1" dirty="0">
                <a:solidFill>
                  <a:srgbClr val="000000"/>
                </a:solidFill>
                <a:uFill>
                  <a:solidFill>
                    <a:srgbClr val="FFFFFF"/>
                  </a:solidFill>
                </a:uFill>
                <a:ea typeface="Georgia" charset="0"/>
                <a:cs typeface="Georgia" charset="0"/>
              </a:rPr>
              <a:t>T</a:t>
            </a:r>
            <a:r>
              <a:rPr lang="en-US" altLang="zh-TW" sz="2400" i="1" spc="-1" baseline="-25000" dirty="0">
                <a:solidFill>
                  <a:srgbClr val="000000"/>
                </a:solidFill>
                <a:uFill>
                  <a:solidFill>
                    <a:srgbClr val="FFFFFF"/>
                  </a:solidFill>
                </a:uFill>
                <a:ea typeface="Georgia" charset="0"/>
                <a:cs typeface="Georgia" charset="0"/>
              </a:rPr>
              <a:t>a</a:t>
            </a:r>
            <a:r>
              <a:rPr lang="fr-FR" sz="2400" spc="-1" dirty="0">
                <a:uFill>
                  <a:solidFill>
                    <a:srgbClr val="FFFFFF"/>
                  </a:solidFill>
                </a:uFill>
                <a:ea typeface="Helvetica" charset="0"/>
                <a:cs typeface="Helvetica" charset="0"/>
              </a:rPr>
              <a:t> = 8 without assortative transmission (same as in Figure 3).</a:t>
            </a:r>
            <a:r>
              <a:rPr lang="fr-FR" sz="2400" b="1" spc="-1" dirty="0">
                <a:uFill>
                  <a:solidFill>
                    <a:srgbClr val="FFFFFF"/>
                  </a:solidFill>
                </a:uFill>
                <a:ea typeface="Helvetica" charset="0"/>
                <a:cs typeface="Helvetica" charset="0"/>
              </a:rPr>
              <a:t> (A-D) </a:t>
            </a:r>
            <a:r>
              <a:rPr lang="fr-FR" sz="2400" spc="-1" dirty="0">
                <a:uFill>
                  <a:solidFill>
                    <a:srgbClr val="FFFFFF"/>
                  </a:solidFill>
                </a:uFill>
                <a:ea typeface="Helvetica" charset="0"/>
                <a:cs typeface="Helvetica" charset="0"/>
              </a:rPr>
              <a:t>With susceptible depletion. </a:t>
            </a:r>
            <a:r>
              <a:rPr lang="fr-FR" sz="2400" b="1" spc="-1" dirty="0">
                <a:uFill>
                  <a:solidFill>
                    <a:srgbClr val="FFFFFF"/>
                  </a:solidFill>
                </a:uFill>
                <a:ea typeface="Helvetica" charset="0"/>
                <a:cs typeface="Helvetica" charset="0"/>
              </a:rPr>
              <a:t>(E-H)</a:t>
            </a:r>
            <a:r>
              <a:rPr lang="fr-FR" sz="2400" spc="-1" dirty="0">
                <a:uFill>
                  <a:solidFill>
                    <a:srgbClr val="FFFFFF"/>
                  </a:solidFill>
                </a:uFill>
                <a:ea typeface="Helvetica" charset="0"/>
                <a:cs typeface="Helvetica" charset="0"/>
              </a:rPr>
              <a:t> Changes are comparable with </a:t>
            </a:r>
            <a:r>
              <a:rPr lang="en-US" altLang="zh-TW" sz="2400" spc="-1" dirty="0">
                <a:uFill>
                  <a:solidFill>
                    <a:srgbClr val="FFFFFF"/>
                  </a:solidFill>
                </a:uFill>
                <a:ea typeface="Georgia" charset="0"/>
                <a:cs typeface="Georgia" charset="0"/>
              </a:rPr>
              <a:t>intervention when the reproduction number is reduced to similar levels as with susceptible depletion.</a:t>
            </a:r>
            <a:endParaRPr lang="en-US" sz="2400" dirty="0"/>
          </a:p>
        </p:txBody>
      </p:sp>
      <p:sp>
        <p:nvSpPr>
          <p:cNvPr id="966" name="TextBox 965">
            <a:extLst>
              <a:ext uri="{FF2B5EF4-FFF2-40B4-BE49-F238E27FC236}">
                <a16:creationId xmlns:a16="http://schemas.microsoft.com/office/drawing/2014/main" id="{690510DC-FCE5-2218-FA2C-1E1AD751AF1B}"/>
              </a:ext>
            </a:extLst>
          </p:cNvPr>
          <p:cNvSpPr txBox="1"/>
          <p:nvPr/>
        </p:nvSpPr>
        <p:spPr>
          <a:xfrm>
            <a:off x="25785449" y="26975108"/>
            <a:ext cx="16459200" cy="1569660"/>
          </a:xfrm>
          <a:prstGeom prst="rect">
            <a:avLst/>
          </a:prstGeom>
          <a:noFill/>
        </p:spPr>
        <p:txBody>
          <a:bodyPr wrap="square" rtlCol="0">
            <a:spAutoFit/>
          </a:bodyPr>
          <a:lstStyle/>
          <a:p>
            <a:pPr algn="just"/>
            <a:r>
              <a:rPr lang="en-US" sz="2400" b="1" dirty="0"/>
              <a:t>Figure 3.</a:t>
            </a:r>
            <a:r>
              <a:rPr lang="en-US" sz="2400" b="1" i="1" dirty="0"/>
              <a:t> </a:t>
            </a:r>
            <a:r>
              <a:rPr lang="en-US" sz="2400" b="1" dirty="0"/>
              <a:t>Longer generation intervals of asymptomatic infections coupled with age-dependent assortative mixing and disease factors can decrease the average age of infection. </a:t>
            </a:r>
            <a:r>
              <a:rPr lang="en-US" sz="2400" dirty="0"/>
              <a:t>Solid lines indicate baseline contact rates. Dashed lines indicate 4 times (4x) the assortative mixing by age from baseline contacts. We compare when asymptomatic and symptomatic infectious periods equal (</a:t>
            </a:r>
            <a:r>
              <a:rPr lang="en-US" sz="2400" i="1" dirty="0"/>
              <a:t>T</a:t>
            </a:r>
            <a:r>
              <a:rPr lang="en-US" sz="2400" i="1" baseline="-25000" dirty="0"/>
              <a:t>a</a:t>
            </a:r>
            <a:r>
              <a:rPr lang="en-US" sz="2400" dirty="0"/>
              <a:t> = </a:t>
            </a:r>
            <a:r>
              <a:rPr lang="en-US" sz="2400" i="1" dirty="0"/>
              <a:t>T</a:t>
            </a:r>
            <a:r>
              <a:rPr lang="en-US" sz="2400" i="1" baseline="-25000" dirty="0"/>
              <a:t>s</a:t>
            </a:r>
            <a:r>
              <a:rPr lang="en-US" sz="2400" dirty="0"/>
              <a:t> = 5 days) and when the asymptomatic infectious period is longer (</a:t>
            </a:r>
            <a:r>
              <a:rPr lang="en-US" sz="2400" i="1" dirty="0"/>
              <a:t>T</a:t>
            </a:r>
            <a:r>
              <a:rPr lang="en-US" sz="2400" i="1" baseline="-25000" dirty="0"/>
              <a:t>a</a:t>
            </a:r>
            <a:r>
              <a:rPr lang="en-US" sz="2400" dirty="0"/>
              <a:t> = 8 days vs. </a:t>
            </a:r>
            <a:r>
              <a:rPr lang="en-US" sz="2400" i="1" dirty="0"/>
              <a:t>T</a:t>
            </a:r>
            <a:r>
              <a:rPr lang="en-US" sz="2400" i="1" baseline="-25000" dirty="0"/>
              <a:t>s</a:t>
            </a:r>
            <a:r>
              <a:rPr lang="en-US" sz="2400" dirty="0"/>
              <a:t> = 5 days). </a:t>
            </a:r>
          </a:p>
        </p:txBody>
      </p:sp>
      <p:sp>
        <p:nvSpPr>
          <p:cNvPr id="971" name="TextBox 970">
            <a:extLst>
              <a:ext uri="{FF2B5EF4-FFF2-40B4-BE49-F238E27FC236}">
                <a16:creationId xmlns:a16="http://schemas.microsoft.com/office/drawing/2014/main" id="{EC324F88-D1E0-6529-9E03-04B2AF8FFA51}"/>
              </a:ext>
            </a:extLst>
          </p:cNvPr>
          <p:cNvSpPr txBox="1"/>
          <p:nvPr/>
        </p:nvSpPr>
        <p:spPr>
          <a:xfrm>
            <a:off x="36167915" y="19677495"/>
            <a:ext cx="3533340" cy="461665"/>
          </a:xfrm>
          <a:prstGeom prst="rect">
            <a:avLst/>
          </a:prstGeom>
          <a:solidFill>
            <a:schemeClr val="bg1"/>
          </a:solidFill>
        </p:spPr>
        <p:txBody>
          <a:bodyPr wrap="none" rtlCol="0">
            <a:spAutoFit/>
          </a:bodyPr>
          <a:lstStyle/>
          <a:p>
            <a:r>
              <a:rPr lang="en-US" sz="2400" dirty="0"/>
              <a:t>: Asymptomatic Individuals</a:t>
            </a:r>
          </a:p>
        </p:txBody>
      </p:sp>
      <p:sp>
        <p:nvSpPr>
          <p:cNvPr id="972" name="TextBox 971">
            <a:extLst>
              <a:ext uri="{FF2B5EF4-FFF2-40B4-BE49-F238E27FC236}">
                <a16:creationId xmlns:a16="http://schemas.microsoft.com/office/drawing/2014/main" id="{C0AA1035-651D-60E3-9B6A-BF9490BCDBA9}"/>
              </a:ext>
            </a:extLst>
          </p:cNvPr>
          <p:cNvSpPr txBox="1"/>
          <p:nvPr/>
        </p:nvSpPr>
        <p:spPr>
          <a:xfrm>
            <a:off x="36167915" y="20091785"/>
            <a:ext cx="3355406" cy="461665"/>
          </a:xfrm>
          <a:prstGeom prst="rect">
            <a:avLst/>
          </a:prstGeom>
          <a:solidFill>
            <a:schemeClr val="bg1"/>
          </a:solidFill>
        </p:spPr>
        <p:txBody>
          <a:bodyPr wrap="none" rtlCol="0">
            <a:spAutoFit/>
          </a:bodyPr>
          <a:lstStyle/>
          <a:p>
            <a:r>
              <a:rPr lang="en-US" sz="2400" dirty="0"/>
              <a:t>: Symptomatic Individuals</a:t>
            </a:r>
          </a:p>
        </p:txBody>
      </p:sp>
      <p:pic>
        <p:nvPicPr>
          <p:cNvPr id="978" name="Picture 977">
            <a:extLst>
              <a:ext uri="{FF2B5EF4-FFF2-40B4-BE49-F238E27FC236}">
                <a16:creationId xmlns:a16="http://schemas.microsoft.com/office/drawing/2014/main" id="{45E59DDF-0799-408F-67A1-F1182781E489}"/>
              </a:ext>
            </a:extLst>
          </p:cNvPr>
          <p:cNvPicPr>
            <a:picLocks noChangeAspect="1"/>
          </p:cNvPicPr>
          <p:nvPr/>
        </p:nvPicPr>
        <p:blipFill>
          <a:blip r:embed="rId13"/>
          <a:stretch>
            <a:fillRect/>
          </a:stretch>
        </p:blipFill>
        <p:spPr>
          <a:xfrm>
            <a:off x="33669182" y="17946173"/>
            <a:ext cx="225334" cy="274320"/>
          </a:xfrm>
          <a:prstGeom prst="rect">
            <a:avLst/>
          </a:prstGeom>
        </p:spPr>
      </p:pic>
      <p:pic>
        <p:nvPicPr>
          <p:cNvPr id="979" name="Picture 978">
            <a:extLst>
              <a:ext uri="{FF2B5EF4-FFF2-40B4-BE49-F238E27FC236}">
                <a16:creationId xmlns:a16="http://schemas.microsoft.com/office/drawing/2014/main" id="{C249D1F4-37FC-E9F3-9BA6-89CF3E6D5A05}"/>
              </a:ext>
            </a:extLst>
          </p:cNvPr>
          <p:cNvPicPr>
            <a:picLocks noChangeAspect="1"/>
          </p:cNvPicPr>
          <p:nvPr/>
        </p:nvPicPr>
        <p:blipFill>
          <a:blip r:embed="rId14"/>
          <a:stretch>
            <a:fillRect/>
          </a:stretch>
        </p:blipFill>
        <p:spPr>
          <a:xfrm>
            <a:off x="33664503" y="18789085"/>
            <a:ext cx="186538" cy="274320"/>
          </a:xfrm>
          <a:prstGeom prst="rect">
            <a:avLst/>
          </a:prstGeom>
        </p:spPr>
      </p:pic>
      <p:pic>
        <p:nvPicPr>
          <p:cNvPr id="980" name="Picture 979">
            <a:extLst>
              <a:ext uri="{FF2B5EF4-FFF2-40B4-BE49-F238E27FC236}">
                <a16:creationId xmlns:a16="http://schemas.microsoft.com/office/drawing/2014/main" id="{C2B7099C-34A3-9997-CFEC-CBAA0169718D}"/>
              </a:ext>
            </a:extLst>
          </p:cNvPr>
          <p:cNvPicPr>
            <a:picLocks noChangeAspect="1"/>
          </p:cNvPicPr>
          <p:nvPr/>
        </p:nvPicPr>
        <p:blipFill>
          <a:blip r:embed="rId15"/>
          <a:stretch>
            <a:fillRect/>
          </a:stretch>
        </p:blipFill>
        <p:spPr>
          <a:xfrm>
            <a:off x="33618382" y="18391792"/>
            <a:ext cx="296266" cy="274320"/>
          </a:xfrm>
          <a:prstGeom prst="rect">
            <a:avLst/>
          </a:prstGeom>
        </p:spPr>
      </p:pic>
      <p:pic>
        <p:nvPicPr>
          <p:cNvPr id="981" name="Picture 980">
            <a:extLst>
              <a:ext uri="{FF2B5EF4-FFF2-40B4-BE49-F238E27FC236}">
                <a16:creationId xmlns:a16="http://schemas.microsoft.com/office/drawing/2014/main" id="{9FD8D0C7-A893-FF54-A083-2468E0434512}"/>
              </a:ext>
            </a:extLst>
          </p:cNvPr>
          <p:cNvPicPr>
            <a:picLocks noChangeAspect="1"/>
          </p:cNvPicPr>
          <p:nvPr/>
        </p:nvPicPr>
        <p:blipFill>
          <a:blip r:embed="rId16"/>
          <a:stretch>
            <a:fillRect/>
          </a:stretch>
        </p:blipFill>
        <p:spPr>
          <a:xfrm>
            <a:off x="33618382" y="19215020"/>
            <a:ext cx="274320" cy="274320"/>
          </a:xfrm>
          <a:prstGeom prst="rect">
            <a:avLst/>
          </a:prstGeom>
        </p:spPr>
      </p:pic>
      <p:pic>
        <p:nvPicPr>
          <p:cNvPr id="982" name="Picture 981">
            <a:extLst>
              <a:ext uri="{FF2B5EF4-FFF2-40B4-BE49-F238E27FC236}">
                <a16:creationId xmlns:a16="http://schemas.microsoft.com/office/drawing/2014/main" id="{418C9445-11D8-76E8-8C05-9AAF108B9F02}"/>
              </a:ext>
            </a:extLst>
          </p:cNvPr>
          <p:cNvPicPr>
            <a:picLocks noChangeAspect="1"/>
          </p:cNvPicPr>
          <p:nvPr/>
        </p:nvPicPr>
        <p:blipFill rotWithShape="1">
          <a:blip r:embed="rId17"/>
          <a:srcRect r="33333" b="11417"/>
          <a:stretch/>
        </p:blipFill>
        <p:spPr>
          <a:xfrm>
            <a:off x="38083530" y="18000737"/>
            <a:ext cx="284650" cy="320040"/>
          </a:xfrm>
          <a:prstGeom prst="rect">
            <a:avLst/>
          </a:prstGeom>
        </p:spPr>
      </p:pic>
      <p:pic>
        <p:nvPicPr>
          <p:cNvPr id="983" name="Picture 982">
            <a:extLst>
              <a:ext uri="{FF2B5EF4-FFF2-40B4-BE49-F238E27FC236}">
                <a16:creationId xmlns:a16="http://schemas.microsoft.com/office/drawing/2014/main" id="{E23CBC55-71C1-5F07-9CEE-E727C11BCD22}"/>
              </a:ext>
            </a:extLst>
          </p:cNvPr>
          <p:cNvPicPr>
            <a:picLocks noChangeAspect="1"/>
          </p:cNvPicPr>
          <p:nvPr/>
        </p:nvPicPr>
        <p:blipFill>
          <a:blip r:embed="rId18"/>
          <a:stretch>
            <a:fillRect/>
          </a:stretch>
        </p:blipFill>
        <p:spPr>
          <a:xfrm>
            <a:off x="38083530" y="18546011"/>
            <a:ext cx="205740" cy="182880"/>
          </a:xfrm>
          <a:prstGeom prst="rect">
            <a:avLst/>
          </a:prstGeom>
        </p:spPr>
      </p:pic>
      <p:pic>
        <p:nvPicPr>
          <p:cNvPr id="984" name="Picture 983">
            <a:extLst>
              <a:ext uri="{FF2B5EF4-FFF2-40B4-BE49-F238E27FC236}">
                <a16:creationId xmlns:a16="http://schemas.microsoft.com/office/drawing/2014/main" id="{16DE7EC8-8BDA-21A4-3A2A-A6720149862A}"/>
              </a:ext>
            </a:extLst>
          </p:cNvPr>
          <p:cNvPicPr>
            <a:picLocks noChangeAspect="1"/>
          </p:cNvPicPr>
          <p:nvPr/>
        </p:nvPicPr>
        <p:blipFill>
          <a:blip r:embed="rId19"/>
          <a:stretch>
            <a:fillRect/>
          </a:stretch>
        </p:blipFill>
        <p:spPr>
          <a:xfrm>
            <a:off x="38032731" y="18923232"/>
            <a:ext cx="285293" cy="274320"/>
          </a:xfrm>
          <a:prstGeom prst="rect">
            <a:avLst/>
          </a:prstGeom>
        </p:spPr>
      </p:pic>
      <p:pic>
        <p:nvPicPr>
          <p:cNvPr id="985" name="Picture 984">
            <a:extLst>
              <a:ext uri="{FF2B5EF4-FFF2-40B4-BE49-F238E27FC236}">
                <a16:creationId xmlns:a16="http://schemas.microsoft.com/office/drawing/2014/main" id="{49FBAFA9-B4B6-5A40-CEA7-E48572AF4692}"/>
              </a:ext>
            </a:extLst>
          </p:cNvPr>
          <p:cNvPicPr>
            <a:picLocks noChangeAspect="1"/>
          </p:cNvPicPr>
          <p:nvPr/>
        </p:nvPicPr>
        <p:blipFill>
          <a:blip r:embed="rId20"/>
          <a:stretch>
            <a:fillRect/>
          </a:stretch>
        </p:blipFill>
        <p:spPr>
          <a:xfrm>
            <a:off x="36013991" y="19853806"/>
            <a:ext cx="215900" cy="215900"/>
          </a:xfrm>
          <a:prstGeom prst="rect">
            <a:avLst/>
          </a:prstGeom>
        </p:spPr>
      </p:pic>
      <p:pic>
        <p:nvPicPr>
          <p:cNvPr id="986" name="Picture 985">
            <a:extLst>
              <a:ext uri="{FF2B5EF4-FFF2-40B4-BE49-F238E27FC236}">
                <a16:creationId xmlns:a16="http://schemas.microsoft.com/office/drawing/2014/main" id="{9EB644AC-8206-871C-928D-59351ABAE368}"/>
              </a:ext>
            </a:extLst>
          </p:cNvPr>
          <p:cNvPicPr>
            <a:picLocks noChangeAspect="1"/>
          </p:cNvPicPr>
          <p:nvPr/>
        </p:nvPicPr>
        <p:blipFill>
          <a:blip r:embed="rId21"/>
          <a:stretch>
            <a:fillRect/>
          </a:stretch>
        </p:blipFill>
        <p:spPr>
          <a:xfrm>
            <a:off x="36013991" y="20232908"/>
            <a:ext cx="190500" cy="215900"/>
          </a:xfrm>
          <a:prstGeom prst="rect">
            <a:avLst/>
          </a:prstGeom>
        </p:spPr>
      </p:pic>
      <p:pic>
        <p:nvPicPr>
          <p:cNvPr id="956" name="Picture 955">
            <a:extLst>
              <a:ext uri="{FF2B5EF4-FFF2-40B4-BE49-F238E27FC236}">
                <a16:creationId xmlns:a16="http://schemas.microsoft.com/office/drawing/2014/main" id="{4252ED9B-BA05-FB7B-2921-CC4FF89CB13C}"/>
              </a:ext>
            </a:extLst>
          </p:cNvPr>
          <p:cNvPicPr>
            <a:picLocks noChangeAspect="1"/>
          </p:cNvPicPr>
          <p:nvPr/>
        </p:nvPicPr>
        <p:blipFill>
          <a:blip r:embed="rId22"/>
          <a:stretch>
            <a:fillRect/>
          </a:stretch>
        </p:blipFill>
        <p:spPr>
          <a:xfrm>
            <a:off x="33367343" y="12946323"/>
            <a:ext cx="7480300" cy="3390900"/>
          </a:xfrm>
          <a:prstGeom prst="rect">
            <a:avLst/>
          </a:prstGeom>
        </p:spPr>
      </p:pic>
      <p:sp>
        <p:nvSpPr>
          <p:cNvPr id="977" name="Rectangle 976">
            <a:extLst>
              <a:ext uri="{FF2B5EF4-FFF2-40B4-BE49-F238E27FC236}">
                <a16:creationId xmlns:a16="http://schemas.microsoft.com/office/drawing/2014/main" id="{1CD959DD-CC5E-EF83-5401-69456B236CD0}"/>
              </a:ext>
            </a:extLst>
          </p:cNvPr>
          <p:cNvSpPr/>
          <p:nvPr/>
        </p:nvSpPr>
        <p:spPr>
          <a:xfrm>
            <a:off x="37964176" y="17305269"/>
            <a:ext cx="2235484" cy="584775"/>
          </a:xfrm>
          <a:prstGeom prst="rect">
            <a:avLst/>
          </a:prstGeom>
        </p:spPr>
        <p:txBody>
          <a:bodyPr wrap="none">
            <a:spAutoFit/>
          </a:bodyPr>
          <a:lstStyle/>
          <a:p>
            <a:r>
              <a:rPr lang="en-US" sz="3200" b="1" dirty="0"/>
              <a:t>Parameters:</a:t>
            </a:r>
          </a:p>
        </p:txBody>
      </p:sp>
      <p:sp>
        <p:nvSpPr>
          <p:cNvPr id="987" name="Rectangle 986">
            <a:extLst>
              <a:ext uri="{FF2B5EF4-FFF2-40B4-BE49-F238E27FC236}">
                <a16:creationId xmlns:a16="http://schemas.microsoft.com/office/drawing/2014/main" id="{8F313580-1EB0-8C1B-BD9F-A4B1F45374AA}"/>
              </a:ext>
            </a:extLst>
          </p:cNvPr>
          <p:cNvSpPr/>
          <p:nvPr/>
        </p:nvSpPr>
        <p:spPr>
          <a:xfrm>
            <a:off x="13272974" y="13428529"/>
            <a:ext cx="1554208" cy="584775"/>
          </a:xfrm>
          <a:prstGeom prst="rect">
            <a:avLst/>
          </a:prstGeom>
        </p:spPr>
        <p:txBody>
          <a:bodyPr wrap="none">
            <a:spAutoFit/>
          </a:bodyPr>
          <a:lstStyle/>
          <a:p>
            <a:r>
              <a:rPr lang="en-US" altLang="zh-TW" sz="3200" b="1" spc="-1" dirty="0">
                <a:solidFill>
                  <a:srgbClr val="000000"/>
                </a:solidFill>
                <a:uFill>
                  <a:solidFill>
                    <a:srgbClr val="FFFFFF"/>
                  </a:solidFill>
                </a:uFill>
                <a:ea typeface="Georgia" charset="0"/>
                <a:cs typeface="Georgia" charset="0"/>
              </a:rPr>
              <a:t>Figure 1</a:t>
            </a:r>
            <a:endParaRPr lang="en-US" sz="3200" b="1" dirty="0"/>
          </a:p>
        </p:txBody>
      </p:sp>
      <p:sp>
        <p:nvSpPr>
          <p:cNvPr id="990" name="Rectangle 989">
            <a:extLst>
              <a:ext uri="{FF2B5EF4-FFF2-40B4-BE49-F238E27FC236}">
                <a16:creationId xmlns:a16="http://schemas.microsoft.com/office/drawing/2014/main" id="{2BD2196B-5D0D-6A1C-DA5C-E5044530C4AE}"/>
              </a:ext>
            </a:extLst>
          </p:cNvPr>
          <p:cNvSpPr/>
          <p:nvPr/>
        </p:nvSpPr>
        <p:spPr>
          <a:xfrm>
            <a:off x="22497911" y="13428528"/>
            <a:ext cx="1536767" cy="584775"/>
          </a:xfrm>
          <a:prstGeom prst="rect">
            <a:avLst/>
          </a:prstGeom>
        </p:spPr>
        <p:txBody>
          <a:bodyPr wrap="none">
            <a:spAutoFit/>
          </a:bodyPr>
          <a:lstStyle/>
          <a:p>
            <a:r>
              <a:rPr lang="en-US" altLang="zh-TW" sz="3200" b="1" spc="-1" dirty="0">
                <a:solidFill>
                  <a:srgbClr val="000000"/>
                </a:solidFill>
                <a:uFill>
                  <a:solidFill>
                    <a:srgbClr val="FFFFFF"/>
                  </a:solidFill>
                </a:uFill>
                <a:ea typeface="Georgia" charset="0"/>
                <a:cs typeface="Georgia" charset="0"/>
              </a:rPr>
              <a:t>Figure 2</a:t>
            </a:r>
            <a:endParaRPr lang="en-US" sz="3200" b="1" dirty="0"/>
          </a:p>
        </p:txBody>
      </p:sp>
      <p:sp>
        <p:nvSpPr>
          <p:cNvPr id="991" name="Rectangle 990">
            <a:extLst>
              <a:ext uri="{FF2B5EF4-FFF2-40B4-BE49-F238E27FC236}">
                <a16:creationId xmlns:a16="http://schemas.microsoft.com/office/drawing/2014/main" id="{DCAE5D7E-CE99-1642-9450-178DA158C884}"/>
              </a:ext>
            </a:extLst>
          </p:cNvPr>
          <p:cNvSpPr/>
          <p:nvPr/>
        </p:nvSpPr>
        <p:spPr>
          <a:xfrm>
            <a:off x="15468027" y="21329043"/>
            <a:ext cx="1536767" cy="584775"/>
          </a:xfrm>
          <a:prstGeom prst="rect">
            <a:avLst/>
          </a:prstGeom>
        </p:spPr>
        <p:txBody>
          <a:bodyPr wrap="none">
            <a:spAutoFit/>
          </a:bodyPr>
          <a:lstStyle/>
          <a:p>
            <a:r>
              <a:rPr lang="en-US" altLang="zh-TW" sz="3200" b="1" spc="-1" dirty="0">
                <a:solidFill>
                  <a:srgbClr val="000000"/>
                </a:solidFill>
                <a:uFill>
                  <a:solidFill>
                    <a:srgbClr val="FFFFFF"/>
                  </a:solidFill>
                </a:uFill>
                <a:ea typeface="Georgia" charset="0"/>
                <a:cs typeface="Georgia" charset="0"/>
              </a:rPr>
              <a:t>Figure 3</a:t>
            </a:r>
            <a:endParaRPr lang="en-US" sz="3200" b="1" dirty="0"/>
          </a:p>
        </p:txBody>
      </p:sp>
    </p:spTree>
    <p:extLst>
      <p:ext uri="{BB962C8B-B14F-4D97-AF65-F5344CB8AC3E}">
        <p14:creationId xmlns:p14="http://schemas.microsoft.com/office/powerpoint/2010/main" val="12638565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10006</TotalTime>
  <Words>994</Words>
  <Application>Microsoft Macintosh PowerPoint</Application>
  <PresentationFormat>Custom</PresentationFormat>
  <Paragraphs>67</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Calibri Light</vt:lpstr>
      <vt:lpstr>Lato Black</vt:lpstr>
      <vt:lpstr>Lato</vt:lpstr>
      <vt:lpstr>Times New Roman</vt:lpstr>
      <vt:lpstr>Calibri</vt:lpstr>
      <vt:lpstr>Arial</vt:lpstr>
      <vt:lpstr>Gill Sans Nova</vt:lpstr>
      <vt:lpstr>Office Theme</vt:lpstr>
      <vt:lpstr>Main finding goes here, translated into plain English. Emphasize the important words.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Morrison</dc:creator>
  <cp:lastModifiedBy>Harris, Jeremy D</cp:lastModifiedBy>
  <cp:revision>188</cp:revision>
  <dcterms:created xsi:type="dcterms:W3CDTF">2018-09-16T19:13:41Z</dcterms:created>
  <dcterms:modified xsi:type="dcterms:W3CDTF">2022-06-01T02:26:18Z</dcterms:modified>
</cp:coreProperties>
</file>

<file path=docProps/thumbnail.jpeg>
</file>